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ভূমিকম্প একটি প্রাকৃতিক দুর্যোগ, কিন্তু সঠিক প্রস্তুতি আমাদের জীবন বাঁচাতে পারে। এই কোর্সে আমরা শিখব কীভাবে এই বিপদ মোকাবিলা করতে হয়। আমরা দেখব ভূমিকম্প আসলে কী, কেন হয়, এবং এর জন্য আমরা কীভাবে আগে থেকে প্রস্তুত হতে পারি। মনে রাখবেন, দুর্যোগ মোকাবিলায় আমাদের প্রস্তুতিই হলো সবচেয়ে বড় শক্তি। আজকের আলোচনায় আমরা কম্পন চলাকালীন এবং তার পরের গুরুত্বপূর্ণ পদক্ষেপগুলো নিয়ে কথা বলব। আমরা শুরু করব ভূমিকম্পের মূল কারণ দিয়ে।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আমরা এখন জানব ভূমিকম্প কী এবং কেন হয়। সহজ কথায়, পৃথিবীর নিচে থাকা টেকটোনিক প্লেটগুলোর হঠাৎ নড়াচড়া বা সংঘর্ষের ফলেই এই কম্পন সৃষ্টি হয়। এই কম্পন সাধারণত কয়েক সেকেন্ড থেকে এক মিনিট পর্যন্ত স্থায়ী হয়। সবচেয়ে গুরুত্বপূর্ণ বিষয় হলো, ভূমিকম্পের কোনো পূর্বাভাস দেওয়া সম্ভব নয়। তাই আমাদের একমাত্র ভরসা হলো পূর্ব-প্রস্তুতি। এই প্রস্তুতিই আমাদের জীবন ও সম্পদ রক্ষা করতে পারে। এখন আমরা দেখব, বাড়িতে আমরা কী কী প্রস্তুতি নিতে পারি।</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ভূমিকম্পের পূর্বাভাস যেহেতু নেই, তাই আমাদের বাড়িঘরকে আগে থেকেই নিরাপদ করতে হবে। বাড়ির ভেতরের ভারী জিনিসগুলো যেমন আলমারি বা বুকশেলফ অবশ্যই দেওয়ালের সাথে 'L' ব্র্যাকেট দিয়ে আটকে দিন। এটা করলে কম্পনের সময় সেগুলো গড়িয়ে পড়ে যাবে না। মাথার উপরে ভারী ঝাড়বাতি বা ছবি টাঙানো এড়িয়ে চলুন, কারণ এগুলো সহজেই ভেঙে পড়তে পারে। আর সবচেয়ে জরুরি হলো, জানালার কাঁচ বা আয়না থেকে দূরে আপনার বাড়ির সবচেয়ে নিরাপদ স্থানটি আগেই ঠিক করে রাখুন, যেমন একটি শক্ত টেবিলের নিচে। এই প্রস্তুতির পাশাপাশি আমাদের আরেকটি জরুরি কাজ হলো ইমার্জেন্সি কিট তৈরি করা।</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বিপদের সময় দ্রুত বাড়ি ছেড়ে বের হতে হলে আপনার একটি 'গোপ্যাক' বা জরুরি ব্যাগ থাকা আবশ্যক। এই ব্যাগে শুকনো খাবার, পানি, টর্চলাইট, ফার্স্ট এইড বক্স এবং আপনার গুরুত্বপূর্ণ দলিলের ফটোকপি অবশ্যই রাখবেন। এই কিটটি আপনার পরিবারের জীবন রক্ষাকারী হতে পারে। ব্যাগটি এমন জায়গায় রাখুন যেন আপনি এক সেকেন্ডের মধ্যে এটি হাতে নিতে পারেন, যেমন দরজার কাছে বা বেডরুমের কাছাকাছি। এখন আমরা শিখব, কম্পন শুরু হলে কী করতে হবে।</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কম্পন শুরু হলে আতঙ্কিত হবেন না, শান্ত থাকাটাই সবচেয়ে জরুরি। আমাদের মূল মন্ত্র হলো ড্রপ, কভার এবং হোল্ড। প্রথমে মেঝেতে হাঁটু গেড়ে বসে পড়ুন, এটাই হলো ড্রপ। এরপর শক্ত টেবিল বা খাটের নিচে আশ্রয় নিন এবং এক হাত দিয়ে মাথা ও ঘাড় ঢেকে রাখুন, এটাই কভার। সবশেষে, কম্পন না থামা পর্যন্ত টেবিলের পায়া শক্ত করে ধরে রাখুন, এটাই হোল্ড। এই তিনটি পদক্ষেপ আপনাকে ভেঙে পড়া ছাদ বা আসবাবপত্রের আঘাত থেকে রক্ষা করবে। কিন্তু এই সময় কিছু কাজ আছে যা কখনোই করা উচিত নয়।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আমরা দেখলাম কম্পন চলাকালীন কী করতে হবে। But equally important হলো কী করা যাবে না। এই ভুলগুলো আপনার জীবন বিপন্ন করতে পারে। ভূমিকম্পের সময় সিঁড়ি বা লিফট ব্যবহার করা একদমই উচিত না, কারণ এগুলো কাঠামোর সবচেয়ে দুর্বল অংশ। হুড়োহুড়ি করে বের হওয়ার চেষ্টা করবেন না; এতে পদদলিত হওয়ার ঝুঁকি বাড়ে। আর একটা গুরুত্বপূর্ণ সতর্কতা হলো দিয়াশলাই বা লাইটার জ্বালাবেন না। গ্যাস লিক হয়ে থাকলে একটা ছোট স্পার্কও বড় বিপদ ডেকে আনতে পারে। মনে রাখবেন, আতঙ্কিত হয়ে ভুল সিদ্ধান্ত নেওয়া যাবে না। এখন আমরা দেখব, যদি আপনি ঘরের বাইরে থাকেন, তাহলে আপনার করণীয় কী।</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যদি কম্পন শুরু হওয়ার সময় আপনি ঘরের বাইরে বা রাস্তায় থাকেন, তাহলে আপনার কৌশলটা হবে ভিন্ন। আপনার মূল লক্ষ্য হলো মাথার উপর থেকে কিছু পড়া থেকে নিজেকে বাঁচানো। দালান, বড় গাছ, বৈদ্যুতিক খুঁটি বা ফ্লাইওভারের নিচে দাঁড়াবেন না। দ্রুত খোলা জায়গায় চলে যান। যদি খোলা জায়গা না পান, হাত বা ব্যাগ দিয়ে মাথা রক্ষা করুন। ওপর থেকে কাঁচ বা ইট পড়তে পারে। আর যদি গাড়িতে থাকেন, নিরাপদ জায়গায় থামিয়ে গাড়ির ভেতরেই থাকুন। ব্রিজের উপরে বা নিচে কখনোই গাড়ি থামাবেন না। এই পদক্ষেপগুলো আপনাকে বাইরের বিপদ থেকে রক্ষা করবে। কম্পন থেমে গেলে আমাদের পরবর্তী পদক্ষেপ কী হবে, চলুন সেটা জেনে নিই।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কম্পন থেমে যাওয়া মানেই কিন্তু বিপদ শেষ নয়। এখন শুরু হবে পুনরুদ্ধারের কাজ এবং আফটারশকের জন্য প্রস্তুত থাকা। মূল কম্পনের পর ছোট ছোট আফটারশক হতে পারে, তাই সতর্ক থাকুন। সবার আগে গ্যাস ও বিদ্যুতের লাইন চেক করুন। যদি গ্যাসের গন্ধ পান, দ্রুত মেইন সুইচ বন্ধ করে দিন। নিজেরা কিছু করার আগে সরকারি নির্দেশনার জন্য অপেক্ষা করুন। ভাঙা কাঁচ বা ধ্বংসস্তূপের উপর দিয়ে হাঁটার সময় শক্ত জুতা পরুন। খালি পায়ে হাঁটবেন না। আহতদের উদ্ধার করুন এবং রেডিও বা মোবাইলে জরুরি তথ্য পাওয়ার চেষ্টা করুন। এই সতর্কতাগুলো মেনে চললে আমরা দুর্যোগের ক্ষতি অনেকটাই কমাতে পারব।</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Shape 0"/>
          <p:cNvSpPr/>
          <p:nvPr/>
        </p:nvSpPr>
        <p:spPr>
          <a:xfrm>
            <a:off x="0" y="0"/>
            <a:ext cx="4507064" cy="5143500"/>
          </a:xfrm>
          <a:prstGeom prst="rect">
            <a:avLst/>
          </a:prstGeom>
          <a:solidFill>
            <a:srgbClr val="FFD700"/>
          </a:solidFill>
          <a:ln/>
        </p:spPr>
      </p:sp>
      <p:sp>
        <p:nvSpPr>
          <p:cNvPr id="5" name="Shape 1"/>
          <p:cNvSpPr/>
          <p:nvPr/>
        </p:nvSpPr>
        <p:spPr>
          <a:xfrm>
            <a:off x="4435627" y="0"/>
            <a:ext cx="71438" cy="5143500"/>
          </a:xfrm>
          <a:prstGeom prst="rect">
            <a:avLst/>
          </a:prstGeom>
          <a:solidFill>
            <a:srgbClr val="2D2D2D"/>
          </a:solidFill>
          <a:ln/>
        </p:spPr>
      </p:sp>
      <p:sp>
        <p:nvSpPr>
          <p:cNvPr id="6" name="Text 2"/>
          <p:cNvSpPr/>
          <p:nvPr/>
        </p:nvSpPr>
        <p:spPr>
          <a:xfrm>
            <a:off x="571500" y="1220716"/>
            <a:ext cx="3896581" cy="1005818"/>
          </a:xfrm>
          <a:prstGeom prst="rect">
            <a:avLst/>
          </a:prstGeom>
          <a:noFill/>
          <a:ln/>
        </p:spPr>
        <p:txBody>
          <a:bodyPr wrap="square" lIns="170053" tIns="0" rIns="0" bIns="0" rtlCol="0" anchor="t">
            <a:spAutoFit/>
          </a:bodyPr>
          <a:lstStyle/>
          <a:p>
            <a:pPr algn="l" indent="0" marL="0">
              <a:lnSpc>
                <a:spcPts val="4000"/>
              </a:lnSpc>
              <a:buNone/>
            </a:pPr>
            <a:r>
              <a:rPr lang="en-US" sz="3294" b="1" dirty="0">
                <a:solidFill>
                  <a:srgbClr val="2D2D2D"/>
                </a:solidFill>
              </a:rPr>
              <a:t>ভূমিকম্প সচেতনতা ও নিরাপত্তা কোর্স</a:t>
            </a:r>
            <a:endParaRPr lang="en-US" sz="3294" dirty="0"/>
          </a:p>
        </p:txBody>
      </p:sp>
      <p:sp>
        <p:nvSpPr>
          <p:cNvPr id="7" name="Text 3"/>
          <p:cNvSpPr/>
          <p:nvPr/>
        </p:nvSpPr>
        <p:spPr>
          <a:xfrm>
            <a:off x="571500" y="2583721"/>
            <a:ext cx="3896581"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FF4D4D"/>
                </a:solidFill>
              </a:rPr>
              <a:t>দুর্যোগ মোকাবিলায় আমাদের প্রস্তুতি ও করণীয়</a:t>
            </a:r>
            <a:endParaRPr lang="en-US" sz="1602" dirty="0"/>
          </a:p>
        </p:txBody>
      </p:sp>
      <p:sp>
        <p:nvSpPr>
          <p:cNvPr id="8" name="Text 4"/>
          <p:cNvSpPr/>
          <p:nvPr/>
        </p:nvSpPr>
        <p:spPr>
          <a:xfrm>
            <a:off x="571500" y="2996273"/>
            <a:ext cx="3286125" cy="207169"/>
          </a:xfrm>
          <a:prstGeom prst="rect">
            <a:avLst/>
          </a:prstGeom>
          <a:noFill/>
          <a:ln/>
        </p:spPr>
        <p:txBody>
          <a:bodyPr wrap="none" lIns="0" tIns="0" rIns="0" bIns="0" rtlCol="0" anchor="t">
            <a:spAutoFit/>
          </a:bodyPr>
          <a:lstStyle/>
          <a:p>
            <a:pPr algn="l" indent="0" marL="0">
              <a:lnSpc>
                <a:spcPts val="1600"/>
              </a:lnSpc>
              <a:buNone/>
            </a:pPr>
            <a:r>
              <a:rPr lang="en-US" sz="1050" dirty="0">
                <a:solidFill>
                  <a:srgbClr val="2D2D2D"/>
                </a:solidFill>
              </a:rPr>
              <a:t>• ভূমিকম্প কী এবং কেন হয়?</a:t>
            </a:r>
            <a:endParaRPr lang="en-US" sz="1050" dirty="0"/>
          </a:p>
        </p:txBody>
      </p:sp>
      <p:sp>
        <p:nvSpPr>
          <p:cNvPr id="9" name="Text 5"/>
          <p:cNvSpPr/>
          <p:nvPr/>
        </p:nvSpPr>
        <p:spPr>
          <a:xfrm>
            <a:off x="571500" y="3246304"/>
            <a:ext cx="3286125" cy="207169"/>
          </a:xfrm>
          <a:prstGeom prst="rect">
            <a:avLst/>
          </a:prstGeom>
          <a:noFill/>
          <a:ln/>
        </p:spPr>
        <p:txBody>
          <a:bodyPr wrap="none" lIns="0" tIns="0" rIns="0" bIns="0" rtlCol="0" anchor="t">
            <a:spAutoFit/>
          </a:bodyPr>
          <a:lstStyle/>
          <a:p>
            <a:pPr algn="l" indent="0" marL="0">
              <a:lnSpc>
                <a:spcPts val="1600"/>
              </a:lnSpc>
              <a:buNone/>
            </a:pPr>
            <a:r>
              <a:rPr lang="en-US" sz="1050" dirty="0">
                <a:solidFill>
                  <a:srgbClr val="2D2D2D"/>
                </a:solidFill>
              </a:rPr>
              <a:t>• বিপদ আসার আগেই কীভাবে প্রস্তুত হবো?</a:t>
            </a:r>
            <a:endParaRPr lang="en-US" sz="1050" dirty="0"/>
          </a:p>
        </p:txBody>
      </p:sp>
      <p:sp>
        <p:nvSpPr>
          <p:cNvPr id="10" name="Text 6"/>
          <p:cNvSpPr/>
          <p:nvPr/>
        </p:nvSpPr>
        <p:spPr>
          <a:xfrm>
            <a:off x="571500" y="3496335"/>
            <a:ext cx="3286125" cy="207169"/>
          </a:xfrm>
          <a:prstGeom prst="rect">
            <a:avLst/>
          </a:prstGeom>
          <a:noFill/>
          <a:ln/>
        </p:spPr>
        <p:txBody>
          <a:bodyPr wrap="none" lIns="0" tIns="0" rIns="0" bIns="0" rtlCol="0" anchor="t">
            <a:spAutoFit/>
          </a:bodyPr>
          <a:lstStyle/>
          <a:p>
            <a:pPr algn="l" indent="0" marL="0">
              <a:lnSpc>
                <a:spcPts val="1600"/>
              </a:lnSpc>
              <a:buNone/>
            </a:pPr>
            <a:r>
              <a:rPr lang="en-US" sz="1050" dirty="0">
                <a:solidFill>
                  <a:srgbClr val="2D2D2D"/>
                </a:solidFill>
              </a:rPr>
              <a:t>• কম্পন চলাকালীন ও পরবর্তী সময়ে বাঁচার উপায়।</a:t>
            </a:r>
            <a:endParaRPr lang="en-US" sz="1050" dirty="0"/>
          </a:p>
        </p:txBody>
      </p:sp>
      <p:pic>
        <p:nvPicPr>
          <p:cNvPr id="11" name="Image 1" descr="preencoded.png">    </p:cNvPr>
          <p:cNvPicPr>
            <a:picLocks noChangeAspect="1"/>
          </p:cNvPicPr>
          <p:nvPr/>
        </p:nvPicPr>
        <p:blipFill>
          <a:blip r:embed="rId2"/>
          <a:stretch>
            <a:fillRect/>
          </a:stretch>
        </p:blipFill>
        <p:spPr>
          <a:xfrm>
            <a:off x="4468081" y="0"/>
            <a:ext cx="4675919" cy="5057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Shape 0"/>
          <p:cNvSpPr/>
          <p:nvPr/>
        </p:nvSpPr>
        <p:spPr>
          <a:xfrm rot="-120000">
            <a:off x="785813" y="784668"/>
            <a:ext cx="2880074" cy="466130"/>
          </a:xfrm>
          <a:prstGeom prst="rect">
            <a:avLst/>
          </a:prstGeom>
          <a:solidFill>
            <a:srgbClr val="2D2D2D"/>
          </a:solidFill>
          <a:ln/>
        </p:spPr>
      </p:sp>
      <p:sp>
        <p:nvSpPr>
          <p:cNvPr id="5" name="Text 1"/>
          <p:cNvSpPr/>
          <p:nvPr/>
        </p:nvSpPr>
        <p:spPr>
          <a:xfrm rot="-120000">
            <a:off x="571500" y="713231"/>
            <a:ext cx="3308700" cy="609005"/>
          </a:xfrm>
          <a:prstGeom prst="rect">
            <a:avLst/>
          </a:prstGeom>
          <a:noFill/>
          <a:ln/>
        </p:spPr>
        <p:txBody>
          <a:bodyPr wrap="none" lIns="255143" tIns="85090" rIns="255143" bIns="85090" rtlCol="0" anchor="t">
            <a:spAutoFit/>
          </a:bodyPr>
          <a:lstStyle/>
          <a:p>
            <a:pPr algn="l" indent="0" marL="0">
              <a:lnSpc>
                <a:spcPts val="3200"/>
              </a:lnSpc>
              <a:buNone/>
            </a:pPr>
            <a:r>
              <a:rPr lang="en-US" sz="2436" b="1" dirty="0">
                <a:solidFill>
                  <a:srgbClr val="FF4D4D"/>
                </a:solidFill>
              </a:rPr>
              <a:t>ভূমিকম্প কী এবং কেন হয়?</a:t>
            </a:r>
            <a:endParaRPr lang="en-US" sz="2436" dirty="0"/>
          </a:p>
        </p:txBody>
      </p:sp>
      <p:sp>
        <p:nvSpPr>
          <p:cNvPr id="6" name="Shape 2"/>
          <p:cNvSpPr/>
          <p:nvPr/>
        </p:nvSpPr>
        <p:spPr>
          <a:xfrm rot="60000">
            <a:off x="707231" y="1743717"/>
            <a:ext cx="3300413" cy="400050"/>
          </a:xfrm>
          <a:prstGeom prst="rect">
            <a:avLst/>
          </a:prstGeom>
          <a:solidFill>
            <a:srgbClr val="FFD700"/>
          </a:solidFill>
          <a:ln w="27432">
            <a:solidFill>
              <a:srgbClr val="2D2D2D"/>
            </a:solidFill>
            <a:prstDash val="solid"/>
          </a:ln>
        </p:spPr>
      </p:sp>
      <p:sp>
        <p:nvSpPr>
          <p:cNvPr id="7" name="Text 3"/>
          <p:cNvSpPr/>
          <p:nvPr/>
        </p:nvSpPr>
        <p:spPr>
          <a:xfrm rot="60000">
            <a:off x="571500" y="1607986"/>
            <a:ext cx="3571875" cy="671513"/>
          </a:xfrm>
          <a:prstGeom prst="rect">
            <a:avLst/>
          </a:prstGeom>
          <a:noFill/>
          <a:ln/>
        </p:spPr>
        <p:txBody>
          <a:bodyPr wrap="square" lIns="127508" tIns="127508" rIns="127508" bIns="127508" rtlCol="0" anchor="t">
            <a:spAutoFit/>
          </a:bodyPr>
          <a:lstStyle/>
          <a:p>
            <a:pPr algn="l" indent="0" marL="0">
              <a:lnSpc>
                <a:spcPts val="1600"/>
              </a:lnSpc>
              <a:buNone/>
            </a:pPr>
            <a:r>
              <a:rPr lang="en-US" sz="987" b="1" dirty="0">
                <a:solidFill>
                  <a:srgbClr val="2D2D2D"/>
                </a:solidFill>
              </a:rPr>
              <a:t>পৃথিবীর ভূ-অভ্যন্তরে টেকটোনিক প্লেটগুলোর সংঘর্ষ বা হঠাৎ নড়াচড়ার ফলে সৃষ্ট কম্পনই হলো ভূমিকম্প।</a:t>
            </a:r>
            <a:endParaRPr lang="en-US" sz="987" dirty="0"/>
          </a:p>
        </p:txBody>
      </p:sp>
      <p:sp>
        <p:nvSpPr>
          <p:cNvPr id="8" name="Shape 4"/>
          <p:cNvSpPr/>
          <p:nvPr/>
        </p:nvSpPr>
        <p:spPr>
          <a:xfrm rot="60000">
            <a:off x="707231" y="2500954"/>
            <a:ext cx="3300413" cy="200025"/>
          </a:xfrm>
          <a:prstGeom prst="rect">
            <a:avLst/>
          </a:prstGeom>
          <a:solidFill>
            <a:srgbClr val="FFD700"/>
          </a:solidFill>
          <a:ln w="27432">
            <a:solidFill>
              <a:srgbClr val="2D2D2D"/>
            </a:solidFill>
            <a:prstDash val="solid"/>
          </a:ln>
        </p:spPr>
      </p:sp>
      <p:sp>
        <p:nvSpPr>
          <p:cNvPr id="9" name="Text 5"/>
          <p:cNvSpPr/>
          <p:nvPr/>
        </p:nvSpPr>
        <p:spPr>
          <a:xfrm rot="60000">
            <a:off x="571500" y="2365223"/>
            <a:ext cx="3571875" cy="471488"/>
          </a:xfrm>
          <a:prstGeom prst="rect">
            <a:avLst/>
          </a:prstGeom>
          <a:noFill/>
          <a:ln/>
        </p:spPr>
        <p:txBody>
          <a:bodyPr wrap="square" lIns="127508" tIns="127508" rIns="127508" bIns="127508" rtlCol="0" anchor="t">
            <a:spAutoFit/>
          </a:bodyPr>
          <a:lstStyle/>
          <a:p>
            <a:pPr algn="l" indent="0" marL="0">
              <a:lnSpc>
                <a:spcPts val="1600"/>
              </a:lnSpc>
              <a:buNone/>
            </a:pPr>
            <a:r>
              <a:rPr lang="en-US" sz="987" b="1" dirty="0">
                <a:solidFill>
                  <a:srgbClr val="2D2D2D"/>
                </a:solidFill>
              </a:rPr>
              <a:t>এটি সাধারণত কয়েক সেকেন্ড থেকে এক মিনিট পর্যন্ত স্থায়ী হতে পারে।</a:t>
            </a:r>
            <a:endParaRPr lang="en-US" sz="987" dirty="0"/>
          </a:p>
        </p:txBody>
      </p:sp>
      <p:sp>
        <p:nvSpPr>
          <p:cNvPr id="10" name="Shape 6"/>
          <p:cNvSpPr/>
          <p:nvPr/>
        </p:nvSpPr>
        <p:spPr>
          <a:xfrm rot="60000">
            <a:off x="707231" y="3058167"/>
            <a:ext cx="3300413" cy="400050"/>
          </a:xfrm>
          <a:prstGeom prst="rect">
            <a:avLst/>
          </a:prstGeom>
          <a:solidFill>
            <a:srgbClr val="FFD700"/>
          </a:solidFill>
          <a:ln w="27432">
            <a:solidFill>
              <a:srgbClr val="2D2D2D"/>
            </a:solidFill>
            <a:prstDash val="solid"/>
          </a:ln>
        </p:spPr>
      </p:sp>
      <p:sp>
        <p:nvSpPr>
          <p:cNvPr id="11" name="Text 7"/>
          <p:cNvSpPr/>
          <p:nvPr/>
        </p:nvSpPr>
        <p:spPr>
          <a:xfrm rot="60000">
            <a:off x="571500" y="2922435"/>
            <a:ext cx="3571875" cy="671513"/>
          </a:xfrm>
          <a:prstGeom prst="rect">
            <a:avLst/>
          </a:prstGeom>
          <a:noFill/>
          <a:ln/>
        </p:spPr>
        <p:txBody>
          <a:bodyPr wrap="square" lIns="127508" tIns="127508" rIns="127508" bIns="127508" rtlCol="0" anchor="t">
            <a:spAutoFit/>
          </a:bodyPr>
          <a:lstStyle/>
          <a:p>
            <a:pPr algn="l" indent="0" marL="0">
              <a:lnSpc>
                <a:spcPts val="1600"/>
              </a:lnSpc>
              <a:buNone/>
            </a:pPr>
            <a:r>
              <a:rPr lang="en-US" sz="987" b="1" dirty="0">
                <a:solidFill>
                  <a:srgbClr val="2D2D2D"/>
                </a:solidFill>
              </a:rPr>
              <a:t>ভূমিকম্পের কোনো পূর্বাভাস দেওয়া সম্ভব নয়, তাই পূর্ব-প্রস্তুতিই হলো বাঁচার একমাত্র উপায়।</a:t>
            </a:r>
            <a:endParaRPr lang="en-US" sz="987" dirty="0"/>
          </a:p>
        </p:txBody>
      </p:sp>
      <p:pic>
        <p:nvPicPr>
          <p:cNvPr id="12" name="Image 1" descr="preencoded.png">    </p:cNvPr>
          <p:cNvPicPr>
            <a:picLocks noChangeAspect="1"/>
          </p:cNvPicPr>
          <p:nvPr/>
        </p:nvPicPr>
        <p:blipFill>
          <a:blip r:embed="rId2"/>
          <a:stretch>
            <a:fillRect/>
          </a:stretch>
        </p:blipFill>
        <p:spPr>
          <a:xfrm rot="-60000">
            <a:off x="4200525" y="1236511"/>
            <a:ext cx="4600575" cy="32146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Shape 0"/>
          <p:cNvSpPr/>
          <p:nvPr/>
        </p:nvSpPr>
        <p:spPr>
          <a:xfrm>
            <a:off x="465080" y="357188"/>
            <a:ext cx="4754980" cy="1207071"/>
          </a:xfrm>
          <a:prstGeom prst="rect">
            <a:avLst/>
          </a:prstGeom>
          <a:solidFill>
            <a:srgbClr val="FF4D4D"/>
          </a:solidFill>
          <a:ln w="45720">
            <a:solidFill>
              <a:srgbClr val="2D2D2D"/>
            </a:solidFill>
            <a:prstDash val="solid"/>
          </a:ln>
        </p:spPr>
      </p:sp>
      <p:sp>
        <p:nvSpPr>
          <p:cNvPr id="5" name="Text 1"/>
          <p:cNvSpPr/>
          <p:nvPr/>
        </p:nvSpPr>
        <p:spPr>
          <a:xfrm>
            <a:off x="857250" y="713370"/>
            <a:ext cx="3884916" cy="408980"/>
          </a:xfrm>
          <a:prstGeom prst="rect">
            <a:avLst/>
          </a:prstGeom>
          <a:noFill/>
          <a:ln/>
        </p:spPr>
        <p:txBody>
          <a:bodyPr wrap="none" lIns="0" tIns="0" rIns="0" bIns="0" rtlCol="0" anchor="t">
            <a:spAutoFit/>
          </a:bodyPr>
          <a:lstStyle/>
          <a:p>
            <a:pPr algn="l" indent="0" marL="0">
              <a:lnSpc>
                <a:spcPts val="2800"/>
              </a:lnSpc>
              <a:buNone/>
            </a:pPr>
            <a:r>
              <a:rPr lang="en-US" sz="2121" b="1" dirty="0">
                <a:solidFill>
                  <a:srgbClr val="FFFFFF"/>
                </a:solidFill>
              </a:rPr>
              <a:t>ভূমিকম্পের পূর্ব প্রস্তুতি: বাড়ির নিরাপত্তা</a:t>
            </a:r>
            <a:endParaRPr lang="en-US" sz="2121" dirty="0"/>
          </a:p>
        </p:txBody>
      </p:sp>
      <p:sp>
        <p:nvSpPr>
          <p:cNvPr id="6" name="Shape 2"/>
          <p:cNvSpPr/>
          <p:nvPr/>
        </p:nvSpPr>
        <p:spPr>
          <a:xfrm>
            <a:off x="571500" y="1549971"/>
            <a:ext cx="4429125" cy="3000375"/>
          </a:xfrm>
          <a:prstGeom prst="rect">
            <a:avLst/>
          </a:prstGeom>
          <a:solidFill>
            <a:srgbClr val="000000">
              <a:alpha val="0"/>
            </a:srgbClr>
          </a:solidFill>
          <a:ln w="73152">
            <a:solidFill>
              <a:srgbClr val="2D2D2D"/>
            </a:solidFill>
            <a:prstDash val="solid"/>
          </a:ln>
        </p:spPr>
      </p:sp>
      <p:pic>
        <p:nvPicPr>
          <p:cNvPr id="7" name="Image 1" descr="preencoded.png">    </p:cNvPr>
          <p:cNvPicPr>
            <a:picLocks noChangeAspect="1"/>
          </p:cNvPicPr>
          <p:nvPr/>
        </p:nvPicPr>
        <p:blipFill>
          <a:blip r:embed="rId2"/>
          <a:stretch>
            <a:fillRect/>
          </a:stretch>
        </p:blipFill>
        <p:spPr>
          <a:xfrm>
            <a:off x="571500" y="1549971"/>
            <a:ext cx="4286250" cy="2857500"/>
          </a:xfrm>
          <a:prstGeom prst="rect">
            <a:avLst/>
          </a:prstGeom>
        </p:spPr>
      </p:pic>
      <p:sp>
        <p:nvSpPr>
          <p:cNvPr id="8" name="Shape 3"/>
          <p:cNvSpPr/>
          <p:nvPr/>
        </p:nvSpPr>
        <p:spPr>
          <a:xfrm>
            <a:off x="5286375" y="1549971"/>
            <a:ext cx="3286125" cy="1057275"/>
          </a:xfrm>
          <a:prstGeom prst="rect">
            <a:avLst/>
          </a:prstGeom>
          <a:solidFill>
            <a:srgbClr val="FFFFFF"/>
          </a:solidFill>
          <a:ln w="27432">
            <a:solidFill>
              <a:srgbClr val="2D2D2D"/>
            </a:solidFill>
            <a:prstDash val="solid"/>
          </a:ln>
        </p:spPr>
      </p:sp>
      <p:sp>
        <p:nvSpPr>
          <p:cNvPr id="9" name="Shape 4"/>
          <p:cNvSpPr/>
          <p:nvPr/>
        </p:nvSpPr>
        <p:spPr>
          <a:xfrm>
            <a:off x="5214938" y="1478533"/>
            <a:ext cx="3143250" cy="1057275"/>
          </a:xfrm>
          <a:prstGeom prst="rect">
            <a:avLst/>
          </a:prstGeom>
          <a:solidFill>
            <a:srgbClr val="FFD700"/>
          </a:solidFill>
          <a:ln w="27432">
            <a:solidFill>
              <a:srgbClr val="2D2D2D"/>
            </a:solidFill>
            <a:prstDash val="solid"/>
          </a:ln>
        </p:spPr>
      </p:sp>
      <p:sp>
        <p:nvSpPr>
          <p:cNvPr id="10" name="Text 5"/>
          <p:cNvSpPr/>
          <p:nvPr/>
        </p:nvSpPr>
        <p:spPr>
          <a:xfrm>
            <a:off x="5429250" y="1835721"/>
            <a:ext cx="3000375" cy="428625"/>
          </a:xfrm>
          <a:prstGeom prst="rect">
            <a:avLst/>
          </a:prstGeom>
          <a:noFill/>
          <a:ln/>
        </p:spPr>
        <p:txBody>
          <a:bodyPr wrap="square" lIns="0" tIns="0" rIns="0" bIns="0" rtlCol="0" anchor="t">
            <a:spAutoFit/>
          </a:bodyPr>
          <a:lstStyle/>
          <a:p>
            <a:pPr algn="l" indent="0" marL="0">
              <a:lnSpc>
                <a:spcPts val="1700"/>
              </a:lnSpc>
              <a:buNone/>
            </a:pPr>
            <a:r>
              <a:rPr lang="en-US" sz="987" b="1" dirty="0">
                <a:solidFill>
                  <a:srgbClr val="2D2D2D"/>
                </a:solidFill>
              </a:rPr>
              <a:t>ভারী আলমারি, বুকশেলফ এবং রেফ্রিজারেটর দেওয়ালের সাথে 'L' ব্র্যাকেট দিয়ে আটকে রাখুন।</a:t>
            </a:r>
            <a:endParaRPr lang="en-US" sz="987" dirty="0"/>
          </a:p>
        </p:txBody>
      </p:sp>
      <p:sp>
        <p:nvSpPr>
          <p:cNvPr id="11" name="Shape 6"/>
          <p:cNvSpPr/>
          <p:nvPr/>
        </p:nvSpPr>
        <p:spPr>
          <a:xfrm>
            <a:off x="5286375" y="2550096"/>
            <a:ext cx="3286125" cy="1057275"/>
          </a:xfrm>
          <a:prstGeom prst="rect">
            <a:avLst/>
          </a:prstGeom>
          <a:solidFill>
            <a:srgbClr val="FFFFFF"/>
          </a:solidFill>
          <a:ln w="27432">
            <a:solidFill>
              <a:srgbClr val="2D2D2D"/>
            </a:solidFill>
            <a:prstDash val="solid"/>
          </a:ln>
        </p:spPr>
      </p:sp>
      <p:sp>
        <p:nvSpPr>
          <p:cNvPr id="12" name="Shape 7"/>
          <p:cNvSpPr/>
          <p:nvPr/>
        </p:nvSpPr>
        <p:spPr>
          <a:xfrm>
            <a:off x="5214938" y="2478658"/>
            <a:ext cx="3143250" cy="1057275"/>
          </a:xfrm>
          <a:prstGeom prst="rect">
            <a:avLst/>
          </a:prstGeom>
          <a:solidFill>
            <a:srgbClr val="FFD700"/>
          </a:solidFill>
          <a:ln w="27432">
            <a:solidFill>
              <a:srgbClr val="2D2D2D"/>
            </a:solidFill>
            <a:prstDash val="solid"/>
          </a:ln>
        </p:spPr>
      </p:sp>
      <p:sp>
        <p:nvSpPr>
          <p:cNvPr id="13" name="Text 8"/>
          <p:cNvSpPr/>
          <p:nvPr/>
        </p:nvSpPr>
        <p:spPr>
          <a:xfrm>
            <a:off x="5429250" y="2835846"/>
            <a:ext cx="3000375" cy="428625"/>
          </a:xfrm>
          <a:prstGeom prst="rect">
            <a:avLst/>
          </a:prstGeom>
          <a:noFill/>
          <a:ln/>
        </p:spPr>
        <p:txBody>
          <a:bodyPr wrap="square" lIns="0" tIns="0" rIns="0" bIns="0" rtlCol="0" anchor="t">
            <a:spAutoFit/>
          </a:bodyPr>
          <a:lstStyle/>
          <a:p>
            <a:pPr algn="l" indent="0" marL="0">
              <a:lnSpc>
                <a:spcPts val="1700"/>
              </a:lnSpc>
              <a:buNone/>
            </a:pPr>
            <a:r>
              <a:rPr lang="en-US" sz="987" b="1" dirty="0">
                <a:solidFill>
                  <a:srgbClr val="2D2D2D"/>
                </a:solidFill>
              </a:rPr>
              <a:t>মাথার উপরে ভারী ঝাড়বাতি, ফ্যান বা ছবি টাঙানো থেকে বিরত থাকুন।</a:t>
            </a:r>
            <a:endParaRPr lang="en-US" sz="987" dirty="0"/>
          </a:p>
        </p:txBody>
      </p:sp>
      <p:sp>
        <p:nvSpPr>
          <p:cNvPr id="14" name="Shape 9"/>
          <p:cNvSpPr/>
          <p:nvPr/>
        </p:nvSpPr>
        <p:spPr>
          <a:xfrm>
            <a:off x="5286375" y="3550221"/>
            <a:ext cx="3286125" cy="1057275"/>
          </a:xfrm>
          <a:prstGeom prst="rect">
            <a:avLst/>
          </a:prstGeom>
          <a:solidFill>
            <a:srgbClr val="FFFFFF"/>
          </a:solidFill>
          <a:ln w="27432">
            <a:solidFill>
              <a:srgbClr val="2D2D2D"/>
            </a:solidFill>
            <a:prstDash val="solid"/>
          </a:ln>
        </p:spPr>
      </p:sp>
      <p:sp>
        <p:nvSpPr>
          <p:cNvPr id="15" name="Shape 10"/>
          <p:cNvSpPr/>
          <p:nvPr/>
        </p:nvSpPr>
        <p:spPr>
          <a:xfrm>
            <a:off x="5214938" y="3478783"/>
            <a:ext cx="3143250" cy="1057275"/>
          </a:xfrm>
          <a:prstGeom prst="rect">
            <a:avLst/>
          </a:prstGeom>
          <a:solidFill>
            <a:srgbClr val="FFD700"/>
          </a:solidFill>
          <a:ln w="27432">
            <a:solidFill>
              <a:srgbClr val="2D2D2D"/>
            </a:solidFill>
            <a:prstDash val="solid"/>
          </a:ln>
        </p:spPr>
      </p:sp>
      <p:sp>
        <p:nvSpPr>
          <p:cNvPr id="16" name="Text 11"/>
          <p:cNvSpPr/>
          <p:nvPr/>
        </p:nvSpPr>
        <p:spPr>
          <a:xfrm>
            <a:off x="5429250" y="3835971"/>
            <a:ext cx="3000375" cy="428625"/>
          </a:xfrm>
          <a:prstGeom prst="rect">
            <a:avLst/>
          </a:prstGeom>
          <a:noFill/>
          <a:ln/>
        </p:spPr>
        <p:txBody>
          <a:bodyPr wrap="square" lIns="0" tIns="0" rIns="0" bIns="0" rtlCol="0" anchor="t">
            <a:spAutoFit/>
          </a:bodyPr>
          <a:lstStyle/>
          <a:p>
            <a:pPr algn="l" indent="0" marL="0">
              <a:lnSpc>
                <a:spcPts val="1700"/>
              </a:lnSpc>
              <a:buNone/>
            </a:pPr>
            <a:r>
              <a:rPr lang="en-US" sz="987" b="1" dirty="0">
                <a:solidFill>
                  <a:srgbClr val="2D2D2D"/>
                </a:solidFill>
              </a:rPr>
              <a:t>জানালার কাঁচ বা আয়না থেকে দূরে নিরাপদ স্থান (যেমন শক্ত টেবিলের নিচ) আগেই ঠিক করে রাখুন।</a:t>
            </a:r>
            <a:endParaRPr lang="en-US" sz="98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Shape 0"/>
          <p:cNvSpPr/>
          <p:nvPr/>
        </p:nvSpPr>
        <p:spPr>
          <a:xfrm rot="-120000">
            <a:off x="607219" y="500063"/>
            <a:ext cx="4100513" cy="350044"/>
          </a:xfrm>
          <a:prstGeom prst="rect">
            <a:avLst/>
          </a:prstGeom>
          <a:solidFill>
            <a:srgbClr val="2D2D2D"/>
          </a:solidFill>
          <a:ln/>
        </p:spPr>
      </p:sp>
      <p:sp>
        <p:nvSpPr>
          <p:cNvPr id="5" name="Text 1"/>
          <p:cNvSpPr/>
          <p:nvPr/>
        </p:nvSpPr>
        <p:spPr>
          <a:xfrm rot="-120000">
            <a:off x="428625" y="428625"/>
            <a:ext cx="4457700" cy="492919"/>
          </a:xfrm>
          <a:prstGeom prst="rect">
            <a:avLst/>
          </a:prstGeom>
          <a:noFill/>
          <a:ln/>
        </p:spPr>
        <p:txBody>
          <a:bodyPr wrap="square" lIns="212598" tIns="85090" rIns="212598" bIns="85090" rtlCol="0" anchor="t">
            <a:spAutoFit/>
          </a:bodyPr>
          <a:lstStyle/>
          <a:p>
            <a:pPr algn="l" indent="0" marL="0">
              <a:lnSpc>
                <a:spcPts val="2400"/>
              </a:lnSpc>
              <a:buNone/>
            </a:pPr>
            <a:r>
              <a:rPr lang="en-US" sz="1808" b="1" dirty="0">
                <a:solidFill>
                  <a:srgbClr val="FFD700"/>
                </a:solidFill>
              </a:rPr>
              <a:t>ইমার্জেন্সি কিট প্রস্তুতকরণ</a:t>
            </a:r>
            <a:endParaRPr lang="en-US" sz="1808" dirty="0"/>
          </a:p>
        </p:txBody>
      </p:sp>
      <p:sp>
        <p:nvSpPr>
          <p:cNvPr id="6" name="Shape 2"/>
          <p:cNvSpPr/>
          <p:nvPr/>
        </p:nvSpPr>
        <p:spPr>
          <a:xfrm rot="60000">
            <a:off x="514350" y="1221581"/>
            <a:ext cx="4286250" cy="3214688"/>
          </a:xfrm>
          <a:prstGeom prst="rect">
            <a:avLst/>
          </a:prstGeom>
          <a:solidFill>
            <a:srgbClr val="000000">
              <a:alpha val="0"/>
            </a:srgbClr>
          </a:solidFill>
          <a:ln w="82296">
            <a:solidFill>
              <a:srgbClr val="2D2D2D"/>
            </a:solidFill>
            <a:prstDash val="solid"/>
          </a:ln>
        </p:spPr>
      </p:sp>
      <p:pic>
        <p:nvPicPr>
          <p:cNvPr id="7" name="Image 1" descr="preencoded.png">    </p:cNvPr>
          <p:cNvPicPr>
            <a:picLocks noChangeAspect="1"/>
          </p:cNvPicPr>
          <p:nvPr/>
        </p:nvPicPr>
        <p:blipFill>
          <a:blip r:embed="rId2"/>
          <a:stretch>
            <a:fillRect/>
          </a:stretch>
        </p:blipFill>
        <p:spPr>
          <a:xfrm rot="60000">
            <a:off x="428625" y="1135856"/>
            <a:ext cx="4286250" cy="3214688"/>
          </a:xfrm>
          <a:prstGeom prst="rect">
            <a:avLst/>
          </a:prstGeom>
        </p:spPr>
      </p:pic>
      <p:sp>
        <p:nvSpPr>
          <p:cNvPr id="8" name="Shape 3"/>
          <p:cNvSpPr/>
          <p:nvPr/>
        </p:nvSpPr>
        <p:spPr>
          <a:xfrm>
            <a:off x="4753831" y="0"/>
            <a:ext cx="4390169" cy="5143500"/>
          </a:xfrm>
          <a:prstGeom prst="rect">
            <a:avLst/>
          </a:prstGeom>
          <a:solidFill>
            <a:srgbClr val="FFD700"/>
          </a:solidFill>
          <a:ln/>
        </p:spPr>
      </p:sp>
      <p:sp>
        <p:nvSpPr>
          <p:cNvPr id="9" name="Shape 4"/>
          <p:cNvSpPr/>
          <p:nvPr/>
        </p:nvSpPr>
        <p:spPr>
          <a:xfrm>
            <a:off x="4753831" y="0"/>
            <a:ext cx="71438" cy="5143500"/>
          </a:xfrm>
          <a:prstGeom prst="rect">
            <a:avLst/>
          </a:prstGeom>
          <a:solidFill>
            <a:srgbClr val="2D2D2D"/>
          </a:solidFill>
          <a:ln/>
        </p:spPr>
      </p:sp>
      <p:sp>
        <p:nvSpPr>
          <p:cNvPr id="10" name="Shape 5"/>
          <p:cNvSpPr/>
          <p:nvPr/>
        </p:nvSpPr>
        <p:spPr>
          <a:xfrm>
            <a:off x="5507189" y="571500"/>
            <a:ext cx="3200400" cy="578644"/>
          </a:xfrm>
          <a:prstGeom prst="rect">
            <a:avLst/>
          </a:prstGeom>
          <a:solidFill>
            <a:srgbClr val="FF4D4D"/>
          </a:solidFill>
          <a:ln w="27432">
            <a:solidFill>
              <a:srgbClr val="2D2D2D"/>
            </a:solidFill>
            <a:prstDash val="solid"/>
          </a:ln>
        </p:spPr>
      </p:sp>
      <p:sp>
        <p:nvSpPr>
          <p:cNvPr id="11" name="Text 6"/>
          <p:cNvSpPr/>
          <p:nvPr/>
        </p:nvSpPr>
        <p:spPr>
          <a:xfrm>
            <a:off x="5507189" y="571500"/>
            <a:ext cx="3200400" cy="578644"/>
          </a:xfrm>
          <a:prstGeom prst="rect">
            <a:avLst/>
          </a:prstGeom>
          <a:noFill/>
          <a:ln/>
        </p:spPr>
        <p:txBody>
          <a:bodyPr wrap="square" lIns="170053" tIns="102108" rIns="170053" bIns="102108" rtlCol="0" anchor="t">
            <a:spAutoFit/>
          </a:bodyPr>
          <a:lstStyle/>
          <a:p>
            <a:pPr algn="l" indent="0" marL="0">
              <a:lnSpc>
                <a:spcPts val="1200"/>
              </a:lnSpc>
              <a:buNone/>
            </a:pPr>
            <a:r>
              <a:rPr lang="en-US" sz="885" b="1" dirty="0">
                <a:solidFill>
                  <a:srgbClr val="FFFFFF"/>
                </a:solidFill>
              </a:rPr>
              <a:t>প্রতিটি পরিবারের জন্য একটি 'গোপ্যাক' (Go-Bag) থাকা আবশ্যক।</a:t>
            </a:r>
            <a:endParaRPr lang="en-US" sz="885" dirty="0"/>
          </a:p>
        </p:txBody>
      </p:sp>
      <p:sp>
        <p:nvSpPr>
          <p:cNvPr id="12" name="Shape 7"/>
          <p:cNvSpPr/>
          <p:nvPr/>
        </p:nvSpPr>
        <p:spPr>
          <a:xfrm>
            <a:off x="5507189" y="1200150"/>
            <a:ext cx="3200400" cy="403622"/>
          </a:xfrm>
          <a:prstGeom prst="rect">
            <a:avLst/>
          </a:prstGeom>
          <a:solidFill>
            <a:srgbClr val="FFFFFF"/>
          </a:solidFill>
          <a:ln w="27432">
            <a:solidFill>
              <a:srgbClr val="2D2D2D"/>
            </a:solidFill>
            <a:prstDash val="solid"/>
          </a:ln>
        </p:spPr>
      </p:sp>
      <p:sp>
        <p:nvSpPr>
          <p:cNvPr id="13" name="Text 8"/>
          <p:cNvSpPr/>
          <p:nvPr/>
        </p:nvSpPr>
        <p:spPr>
          <a:xfrm>
            <a:off x="5507189" y="1200150"/>
            <a:ext cx="3200400" cy="403622"/>
          </a:xfrm>
          <a:prstGeom prst="rect">
            <a:avLst/>
          </a:prstGeom>
          <a:noFill/>
          <a:ln/>
        </p:spPr>
        <p:txBody>
          <a:bodyPr wrap="square" lIns="170053" tIns="102108" rIns="170053" bIns="102108" rtlCol="0" anchor="t">
            <a:spAutoFit/>
          </a:bodyPr>
          <a:lstStyle/>
          <a:p>
            <a:pPr algn="l" indent="0" marL="0">
              <a:lnSpc>
                <a:spcPts val="1200"/>
              </a:lnSpc>
              <a:buNone/>
            </a:pPr>
            <a:r>
              <a:rPr lang="en-US" sz="885" b="1" dirty="0">
                <a:solidFill>
                  <a:srgbClr val="2D2D2D"/>
                </a:solidFill>
              </a:rPr>
              <a:t>শুকনো খাবার ও পানি</a:t>
            </a:r>
            <a:endParaRPr lang="en-US" sz="885" dirty="0"/>
          </a:p>
        </p:txBody>
      </p:sp>
      <p:sp>
        <p:nvSpPr>
          <p:cNvPr id="14" name="Shape 9"/>
          <p:cNvSpPr/>
          <p:nvPr/>
        </p:nvSpPr>
        <p:spPr>
          <a:xfrm>
            <a:off x="5507189" y="1653778"/>
            <a:ext cx="3200400" cy="403622"/>
          </a:xfrm>
          <a:prstGeom prst="rect">
            <a:avLst/>
          </a:prstGeom>
          <a:solidFill>
            <a:srgbClr val="FFFFFF"/>
          </a:solidFill>
          <a:ln w="27432">
            <a:solidFill>
              <a:srgbClr val="2D2D2D"/>
            </a:solidFill>
            <a:prstDash val="solid"/>
          </a:ln>
        </p:spPr>
      </p:sp>
      <p:sp>
        <p:nvSpPr>
          <p:cNvPr id="15" name="Text 10"/>
          <p:cNvSpPr/>
          <p:nvPr/>
        </p:nvSpPr>
        <p:spPr>
          <a:xfrm>
            <a:off x="5507189" y="1653778"/>
            <a:ext cx="3200400" cy="403622"/>
          </a:xfrm>
          <a:prstGeom prst="rect">
            <a:avLst/>
          </a:prstGeom>
          <a:noFill/>
          <a:ln/>
        </p:spPr>
        <p:txBody>
          <a:bodyPr wrap="square" lIns="170053" tIns="102108" rIns="170053" bIns="102108" rtlCol="0" anchor="t">
            <a:spAutoFit/>
          </a:bodyPr>
          <a:lstStyle/>
          <a:p>
            <a:pPr algn="l" indent="0" marL="0">
              <a:lnSpc>
                <a:spcPts val="1200"/>
              </a:lnSpc>
              <a:buNone/>
            </a:pPr>
            <a:r>
              <a:rPr lang="en-US" sz="885" b="1" dirty="0">
                <a:solidFill>
                  <a:srgbClr val="2D2D2D"/>
                </a:solidFill>
              </a:rPr>
              <a:t>টর্চলাইট ও ব্যাটারি</a:t>
            </a:r>
            <a:endParaRPr lang="en-US" sz="885" dirty="0"/>
          </a:p>
        </p:txBody>
      </p:sp>
      <p:sp>
        <p:nvSpPr>
          <p:cNvPr id="16" name="Shape 11"/>
          <p:cNvSpPr/>
          <p:nvPr/>
        </p:nvSpPr>
        <p:spPr>
          <a:xfrm>
            <a:off x="5507189" y="2107406"/>
            <a:ext cx="3200400" cy="403622"/>
          </a:xfrm>
          <a:prstGeom prst="rect">
            <a:avLst/>
          </a:prstGeom>
          <a:solidFill>
            <a:srgbClr val="FFFFFF"/>
          </a:solidFill>
          <a:ln w="27432">
            <a:solidFill>
              <a:srgbClr val="2D2D2D"/>
            </a:solidFill>
            <a:prstDash val="solid"/>
          </a:ln>
        </p:spPr>
      </p:sp>
      <p:sp>
        <p:nvSpPr>
          <p:cNvPr id="17" name="Text 12"/>
          <p:cNvSpPr/>
          <p:nvPr/>
        </p:nvSpPr>
        <p:spPr>
          <a:xfrm>
            <a:off x="5507189" y="2107406"/>
            <a:ext cx="3200400" cy="403622"/>
          </a:xfrm>
          <a:prstGeom prst="rect">
            <a:avLst/>
          </a:prstGeom>
          <a:noFill/>
          <a:ln/>
        </p:spPr>
        <p:txBody>
          <a:bodyPr wrap="square" lIns="170053" tIns="102108" rIns="170053" bIns="102108" rtlCol="0" anchor="t">
            <a:spAutoFit/>
          </a:bodyPr>
          <a:lstStyle/>
          <a:p>
            <a:pPr algn="l" indent="0" marL="0">
              <a:lnSpc>
                <a:spcPts val="1200"/>
              </a:lnSpc>
              <a:buNone/>
            </a:pPr>
            <a:r>
              <a:rPr lang="en-US" sz="885" b="1" dirty="0">
                <a:solidFill>
                  <a:srgbClr val="2D2D2D"/>
                </a:solidFill>
              </a:rPr>
              <a:t>ফার্স্ট এইড বক্স ও ওষুধ</a:t>
            </a:r>
            <a:endParaRPr lang="en-US" sz="885" dirty="0"/>
          </a:p>
        </p:txBody>
      </p:sp>
      <p:sp>
        <p:nvSpPr>
          <p:cNvPr id="18" name="Shape 13"/>
          <p:cNvSpPr/>
          <p:nvPr/>
        </p:nvSpPr>
        <p:spPr>
          <a:xfrm>
            <a:off x="5507189" y="2561034"/>
            <a:ext cx="3200400" cy="403622"/>
          </a:xfrm>
          <a:prstGeom prst="rect">
            <a:avLst/>
          </a:prstGeom>
          <a:solidFill>
            <a:srgbClr val="FFFFFF"/>
          </a:solidFill>
          <a:ln w="27432">
            <a:solidFill>
              <a:srgbClr val="2D2D2D"/>
            </a:solidFill>
            <a:prstDash val="solid"/>
          </a:ln>
        </p:spPr>
      </p:sp>
      <p:sp>
        <p:nvSpPr>
          <p:cNvPr id="19" name="Text 14"/>
          <p:cNvSpPr/>
          <p:nvPr/>
        </p:nvSpPr>
        <p:spPr>
          <a:xfrm>
            <a:off x="5507189" y="2561034"/>
            <a:ext cx="3200400" cy="403622"/>
          </a:xfrm>
          <a:prstGeom prst="rect">
            <a:avLst/>
          </a:prstGeom>
          <a:noFill/>
          <a:ln/>
        </p:spPr>
        <p:txBody>
          <a:bodyPr wrap="square" lIns="170053" tIns="102108" rIns="170053" bIns="102108" rtlCol="0" anchor="t">
            <a:spAutoFit/>
          </a:bodyPr>
          <a:lstStyle/>
          <a:p>
            <a:pPr algn="l" indent="0" marL="0">
              <a:lnSpc>
                <a:spcPts val="1200"/>
              </a:lnSpc>
              <a:buNone/>
            </a:pPr>
            <a:r>
              <a:rPr lang="en-US" sz="885" b="1" dirty="0">
                <a:solidFill>
                  <a:srgbClr val="2D2D2D"/>
                </a:solidFill>
              </a:rPr>
              <a:t>বাঁশি ও গুরুত্বপূর্ণ দলিল</a:t>
            </a:r>
            <a:endParaRPr lang="en-US" sz="885" dirty="0"/>
          </a:p>
        </p:txBody>
      </p:sp>
      <p:sp>
        <p:nvSpPr>
          <p:cNvPr id="20" name="Text 15"/>
          <p:cNvSpPr/>
          <p:nvPr/>
        </p:nvSpPr>
        <p:spPr>
          <a:xfrm>
            <a:off x="5507189" y="3157538"/>
            <a:ext cx="3636811" cy="214313"/>
          </a:xfrm>
          <a:prstGeom prst="rect">
            <a:avLst/>
          </a:prstGeom>
          <a:noFill/>
          <a:ln/>
        </p:spPr>
        <p:txBody>
          <a:bodyPr wrap="none" lIns="0" tIns="0" rIns="0" bIns="0" rtlCol="0" anchor="t">
            <a:spAutoFit/>
          </a:bodyPr>
          <a:lstStyle/>
          <a:p>
            <a:pPr algn="l" indent="0" marL="0">
              <a:lnSpc>
                <a:spcPts val="1500"/>
              </a:lnSpc>
              <a:buNone/>
            </a:pPr>
            <a:r>
              <a:rPr lang="en-US" sz="1090" b="1" u="sng" dirty="0">
                <a:solidFill>
                  <a:srgbClr val="2D2D2D"/>
                </a:solidFill>
                <a:uFill>
                  <a:solidFill>
                    <a:srgbClr val="2D2D2D"/>
                  </a:solidFill>
                </a:uFill>
              </a:rPr>
              <a:t>ব্যাগটি দরজার কাছে রাখুন!</a:t>
            </a:r>
            <a:endParaRPr lang="en-US" sz="109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Shape 0"/>
          <p:cNvSpPr/>
          <p:nvPr/>
        </p:nvSpPr>
        <p:spPr>
          <a:xfrm rot="-60000">
            <a:off x="671512" y="385763"/>
            <a:ext cx="4274727" cy="408980"/>
          </a:xfrm>
          <a:prstGeom prst="rect">
            <a:avLst/>
          </a:prstGeom>
          <a:solidFill>
            <a:srgbClr val="2D2D2D"/>
          </a:solidFill>
          <a:ln w="27432">
            <a:solidFill>
              <a:srgbClr val="FF4D4D"/>
            </a:solidFill>
            <a:prstDash val="solid"/>
          </a:ln>
        </p:spPr>
      </p:sp>
      <p:sp>
        <p:nvSpPr>
          <p:cNvPr id="5" name="Text 1"/>
          <p:cNvSpPr/>
          <p:nvPr/>
        </p:nvSpPr>
        <p:spPr>
          <a:xfrm rot="-60000">
            <a:off x="642937" y="357187"/>
            <a:ext cx="4274725" cy="408980"/>
          </a:xfrm>
          <a:prstGeom prst="rect">
            <a:avLst/>
          </a:prstGeom>
          <a:noFill/>
          <a:ln/>
        </p:spPr>
        <p:txBody>
          <a:bodyPr wrap="none" lIns="0" tIns="0" rIns="0" bIns="0" rtlCol="0" anchor="t">
            <a:spAutoFit/>
          </a:bodyPr>
          <a:lstStyle/>
          <a:p>
            <a:pPr algn="l" indent="0" marL="0">
              <a:lnSpc>
                <a:spcPts val="2800"/>
              </a:lnSpc>
              <a:buNone/>
            </a:pPr>
            <a:r>
              <a:rPr lang="en-US" sz="2121" b="1" dirty="0">
                <a:solidFill>
                  <a:srgbClr val="FFD700"/>
                </a:solidFill>
              </a:rPr>
              <a:t>কম্পন চলাকালীন করণীয়: ড্রপ, কভার ও হোল্ড</a:t>
            </a:r>
            <a:endParaRPr lang="en-US" sz="2121" dirty="0"/>
          </a:p>
        </p:txBody>
      </p:sp>
      <p:sp>
        <p:nvSpPr>
          <p:cNvPr id="6" name="Shape 2"/>
          <p:cNvSpPr/>
          <p:nvPr/>
        </p:nvSpPr>
        <p:spPr>
          <a:xfrm rot="900000">
            <a:off x="7981634" y="1171575"/>
            <a:ext cx="705166" cy="155377"/>
          </a:xfrm>
          <a:prstGeom prst="rect">
            <a:avLst/>
          </a:prstGeom>
          <a:solidFill>
            <a:srgbClr val="FF4D4D"/>
          </a:solidFill>
          <a:ln w="27432">
            <a:solidFill>
              <a:srgbClr val="2D2D2D"/>
            </a:solidFill>
            <a:prstDash val="solid"/>
          </a:ln>
        </p:spPr>
      </p:sp>
      <p:sp>
        <p:nvSpPr>
          <p:cNvPr id="7" name="Text 3"/>
          <p:cNvSpPr/>
          <p:nvPr/>
        </p:nvSpPr>
        <p:spPr>
          <a:xfrm rot="900000">
            <a:off x="7810184" y="1071562"/>
            <a:ext cx="1048066" cy="355402"/>
          </a:xfrm>
          <a:prstGeom prst="rect">
            <a:avLst/>
          </a:prstGeom>
          <a:noFill/>
          <a:ln/>
        </p:spPr>
        <p:txBody>
          <a:bodyPr wrap="square" lIns="170053" tIns="85090" rIns="170053" bIns="85090" rtlCol="0" anchor="t">
            <a:spAutoFit/>
          </a:bodyPr>
          <a:lstStyle/>
          <a:p>
            <a:pPr algn="l" indent="0" marL="0">
              <a:lnSpc>
                <a:spcPts val="1100"/>
              </a:lnSpc>
              <a:buNone/>
            </a:pPr>
            <a:r>
              <a:rPr lang="en-US" sz="784" b="1" dirty="0">
                <a:solidFill>
                  <a:srgbClr val="FFFFFF"/>
                </a:solidFill>
              </a:rPr>
              <a:t>আতঙ্কিত হবেন না!</a:t>
            </a:r>
            <a:endParaRPr lang="en-US" sz="784" dirty="0"/>
          </a:p>
        </p:txBody>
      </p:sp>
      <p:sp>
        <p:nvSpPr>
          <p:cNvPr id="8" name="Shape 4"/>
          <p:cNvSpPr/>
          <p:nvPr/>
        </p:nvSpPr>
        <p:spPr>
          <a:xfrm rot="60000">
            <a:off x="500062" y="1123355"/>
            <a:ext cx="5357813" cy="3214688"/>
          </a:xfrm>
          <a:prstGeom prst="rect">
            <a:avLst/>
          </a:prstGeom>
          <a:solidFill>
            <a:srgbClr val="FFFFFF"/>
          </a:solidFill>
          <a:ln w="73152">
            <a:solidFill>
              <a:srgbClr val="2D2D2D"/>
            </a:solidFill>
            <a:prstDash val="solid"/>
          </a:ln>
        </p:spPr>
      </p:sp>
      <p:pic>
        <p:nvPicPr>
          <p:cNvPr id="9" name="Image 1" descr="preencoded.png">    </p:cNvPr>
          <p:cNvPicPr>
            <a:picLocks noChangeAspect="1"/>
          </p:cNvPicPr>
          <p:nvPr/>
        </p:nvPicPr>
        <p:blipFill>
          <a:blip r:embed="rId2"/>
          <a:stretch>
            <a:fillRect/>
          </a:stretch>
        </p:blipFill>
        <p:spPr>
          <a:xfrm rot="60000">
            <a:off x="428625" y="1051917"/>
            <a:ext cx="5357813" cy="3214687"/>
          </a:xfrm>
          <a:prstGeom prst="rect">
            <a:avLst/>
          </a:prstGeom>
        </p:spPr>
      </p:pic>
      <p:sp>
        <p:nvSpPr>
          <p:cNvPr id="10" name="Shape 5"/>
          <p:cNvSpPr/>
          <p:nvPr/>
        </p:nvSpPr>
        <p:spPr>
          <a:xfrm rot="-120000">
            <a:off x="6279356" y="1678977"/>
            <a:ext cx="2728913" cy="436829"/>
          </a:xfrm>
          <a:prstGeom prst="rect">
            <a:avLst/>
          </a:prstGeom>
          <a:solidFill>
            <a:srgbClr val="FFD700"/>
          </a:solidFill>
          <a:ln w="27432">
            <a:solidFill>
              <a:srgbClr val="2D2D2D"/>
            </a:solidFill>
            <a:prstDash val="solid"/>
          </a:ln>
        </p:spPr>
      </p:sp>
      <p:sp>
        <p:nvSpPr>
          <p:cNvPr id="11" name="Text 6"/>
          <p:cNvSpPr/>
          <p:nvPr/>
        </p:nvSpPr>
        <p:spPr>
          <a:xfrm rot="-120000">
            <a:off x="6247241" y="1679038"/>
            <a:ext cx="2786063" cy="23395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FF4D4D"/>
                </a:solidFill>
              </a:rPr>
              <a:t>১. ড্রপ (Drop)</a:t>
            </a:r>
            <a:endParaRPr lang="en-US" sz="1193" dirty="0"/>
          </a:p>
        </p:txBody>
      </p:sp>
      <p:sp>
        <p:nvSpPr>
          <p:cNvPr id="12" name="Text 7"/>
          <p:cNvSpPr/>
          <p:nvPr/>
        </p:nvSpPr>
        <p:spPr>
          <a:xfrm rot="-120000">
            <a:off x="6255487" y="1948571"/>
            <a:ext cx="2786063" cy="167153"/>
          </a:xfrm>
          <a:prstGeom prst="rect">
            <a:avLst/>
          </a:prstGeom>
          <a:noFill/>
          <a:ln/>
        </p:spPr>
        <p:txBody>
          <a:bodyPr wrap="none" lIns="0" tIns="0" rIns="0" bIns="0" rtlCol="0" anchor="t">
            <a:spAutoFit/>
          </a:bodyPr>
          <a:lstStyle/>
          <a:p>
            <a:pPr algn="l" indent="0" marL="0">
              <a:lnSpc>
                <a:spcPts val="1300"/>
              </a:lnSpc>
              <a:buNone/>
            </a:pPr>
            <a:r>
              <a:rPr lang="en-US" sz="885" b="1" dirty="0">
                <a:solidFill>
                  <a:srgbClr val="2D2D2D"/>
                </a:solidFill>
              </a:rPr>
              <a:t>মেঝেতে হাঁটু গেড়ে বসে পড়ুন।</a:t>
            </a:r>
            <a:endParaRPr lang="en-US" sz="885" dirty="0"/>
          </a:p>
        </p:txBody>
      </p:sp>
      <p:sp>
        <p:nvSpPr>
          <p:cNvPr id="13" name="Shape 8"/>
          <p:cNvSpPr/>
          <p:nvPr/>
        </p:nvSpPr>
        <p:spPr>
          <a:xfrm rot="60000">
            <a:off x="6279356" y="2465850"/>
            <a:ext cx="2728913" cy="436829"/>
          </a:xfrm>
          <a:prstGeom prst="rect">
            <a:avLst/>
          </a:prstGeom>
          <a:solidFill>
            <a:srgbClr val="FFD700"/>
          </a:solidFill>
          <a:ln w="27432">
            <a:solidFill>
              <a:srgbClr val="2D2D2D"/>
            </a:solidFill>
            <a:prstDash val="solid"/>
          </a:ln>
        </p:spPr>
      </p:sp>
      <p:sp>
        <p:nvSpPr>
          <p:cNvPr id="14" name="Text 9"/>
          <p:cNvSpPr/>
          <p:nvPr/>
        </p:nvSpPr>
        <p:spPr>
          <a:xfrm rot="60000">
            <a:off x="6252551" y="2465865"/>
            <a:ext cx="2786063" cy="23395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FF4D4D"/>
                </a:solidFill>
              </a:rPr>
              <a:t>২. কভার (Cover)</a:t>
            </a:r>
            <a:endParaRPr lang="en-US" sz="1193" dirty="0"/>
          </a:p>
        </p:txBody>
      </p:sp>
      <p:sp>
        <p:nvSpPr>
          <p:cNvPr id="15" name="Text 10"/>
          <p:cNvSpPr/>
          <p:nvPr/>
        </p:nvSpPr>
        <p:spPr>
          <a:xfrm rot="60000">
            <a:off x="6248428" y="2735506"/>
            <a:ext cx="2786063" cy="167152"/>
          </a:xfrm>
          <a:prstGeom prst="rect">
            <a:avLst/>
          </a:prstGeom>
          <a:noFill/>
          <a:ln/>
        </p:spPr>
        <p:txBody>
          <a:bodyPr wrap="none" lIns="0" tIns="0" rIns="0" bIns="0" rtlCol="0" anchor="t">
            <a:spAutoFit/>
          </a:bodyPr>
          <a:lstStyle/>
          <a:p>
            <a:pPr algn="l" indent="0" marL="0">
              <a:lnSpc>
                <a:spcPts val="1300"/>
              </a:lnSpc>
              <a:buNone/>
            </a:pPr>
            <a:r>
              <a:rPr lang="en-US" sz="885" b="1" dirty="0">
                <a:solidFill>
                  <a:srgbClr val="2D2D2D"/>
                </a:solidFill>
              </a:rPr>
              <a:t>শক্ত টেবিল বা খাটের নিচে আশ্রয় নিন। মাথা ও ঘাড় ঢেকে রাখুন।</a:t>
            </a:r>
            <a:endParaRPr lang="en-US" sz="885" dirty="0"/>
          </a:p>
        </p:txBody>
      </p:sp>
      <p:sp>
        <p:nvSpPr>
          <p:cNvPr id="16" name="Shape 11"/>
          <p:cNvSpPr/>
          <p:nvPr/>
        </p:nvSpPr>
        <p:spPr>
          <a:xfrm rot="-60000">
            <a:off x="6279356" y="3252723"/>
            <a:ext cx="2728913" cy="436829"/>
          </a:xfrm>
          <a:prstGeom prst="rect">
            <a:avLst/>
          </a:prstGeom>
          <a:solidFill>
            <a:srgbClr val="FFD700"/>
          </a:solidFill>
          <a:ln w="27432">
            <a:solidFill>
              <a:srgbClr val="2D2D2D"/>
            </a:solidFill>
            <a:prstDash val="solid"/>
          </a:ln>
        </p:spPr>
      </p:sp>
      <p:sp>
        <p:nvSpPr>
          <p:cNvPr id="17" name="Text 12"/>
          <p:cNvSpPr/>
          <p:nvPr/>
        </p:nvSpPr>
        <p:spPr>
          <a:xfrm rot="-60000">
            <a:off x="6249011" y="3252738"/>
            <a:ext cx="2786063" cy="23395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FF4D4D"/>
                </a:solidFill>
              </a:rPr>
              <a:t>৩. হোল্ড (Hold)</a:t>
            </a:r>
            <a:endParaRPr lang="en-US" sz="1193" dirty="0"/>
          </a:p>
        </p:txBody>
      </p:sp>
      <p:sp>
        <p:nvSpPr>
          <p:cNvPr id="18" name="Text 13"/>
          <p:cNvSpPr/>
          <p:nvPr/>
        </p:nvSpPr>
        <p:spPr>
          <a:xfrm rot="-60000">
            <a:off x="6253134" y="3522378"/>
            <a:ext cx="2786063" cy="167153"/>
          </a:xfrm>
          <a:prstGeom prst="rect">
            <a:avLst/>
          </a:prstGeom>
          <a:noFill/>
          <a:ln/>
        </p:spPr>
        <p:txBody>
          <a:bodyPr wrap="none" lIns="0" tIns="0" rIns="0" bIns="0" rtlCol="0" anchor="t">
            <a:spAutoFit/>
          </a:bodyPr>
          <a:lstStyle/>
          <a:p>
            <a:pPr algn="l" indent="0" marL="0">
              <a:lnSpc>
                <a:spcPts val="1300"/>
              </a:lnSpc>
              <a:buNone/>
            </a:pPr>
            <a:r>
              <a:rPr lang="en-US" sz="885" b="1" dirty="0">
                <a:solidFill>
                  <a:srgbClr val="2D2D2D"/>
                </a:solidFill>
              </a:rPr>
              <a:t>কম্পন না থামা পর্যন্ত টেবিলের পায়া শক্ত করে ধরে রাখুন।</a:t>
            </a:r>
            <a:endParaRPr lang="en-US" sz="88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Shape 0"/>
          <p:cNvSpPr/>
          <p:nvPr/>
        </p:nvSpPr>
        <p:spPr>
          <a:xfrm rot="-180000">
            <a:off x="828675" y="542925"/>
            <a:ext cx="3343275" cy="466130"/>
          </a:xfrm>
          <a:prstGeom prst="rect">
            <a:avLst/>
          </a:prstGeom>
          <a:solidFill>
            <a:srgbClr val="FF4D4D"/>
          </a:solidFill>
          <a:ln w="45720">
            <a:solidFill>
              <a:srgbClr val="2D2D2D"/>
            </a:solidFill>
            <a:prstDash val="solid"/>
          </a:ln>
        </p:spPr>
      </p:sp>
      <p:sp>
        <p:nvSpPr>
          <p:cNvPr id="5" name="Text 1"/>
          <p:cNvSpPr/>
          <p:nvPr/>
        </p:nvSpPr>
        <p:spPr>
          <a:xfrm rot="-180000">
            <a:off x="571500" y="428625"/>
            <a:ext cx="3857625" cy="694730"/>
          </a:xfrm>
          <a:prstGeom prst="rect">
            <a:avLst/>
          </a:prstGeom>
          <a:noFill/>
          <a:ln/>
        </p:spPr>
        <p:txBody>
          <a:bodyPr wrap="square" lIns="255143" tIns="85090" rIns="255143" bIns="85090" rtlCol="0" anchor="t">
            <a:spAutoFit/>
          </a:bodyPr>
          <a:lstStyle/>
          <a:p>
            <a:pPr algn="l" indent="0" marL="0">
              <a:lnSpc>
                <a:spcPts val="3200"/>
              </a:lnSpc>
              <a:buNone/>
            </a:pPr>
            <a:r>
              <a:rPr lang="en-US" sz="2436" b="1" dirty="0">
                <a:solidFill>
                  <a:srgbClr val="FFFFFF"/>
                </a:solidFill>
              </a:rPr>
              <a:t>সতর্কতা: যা কখনোই করবেন না</a:t>
            </a:r>
            <a:endParaRPr lang="en-US" sz="2436" dirty="0"/>
          </a:p>
        </p:txBody>
      </p:sp>
      <p:sp>
        <p:nvSpPr>
          <p:cNvPr id="6" name="Shape 2"/>
          <p:cNvSpPr/>
          <p:nvPr/>
        </p:nvSpPr>
        <p:spPr>
          <a:xfrm>
            <a:off x="546891" y="1323380"/>
            <a:ext cx="3906844" cy="562570"/>
          </a:xfrm>
          <a:prstGeom prst="rect">
            <a:avLst/>
          </a:prstGeom>
          <a:solidFill>
            <a:srgbClr val="FFD700"/>
          </a:solidFill>
          <a:ln w="27432">
            <a:solidFill>
              <a:srgbClr val="2D2D2D"/>
            </a:solidFill>
            <a:prstDash val="solid"/>
          </a:ln>
        </p:spPr>
      </p:sp>
      <p:sp>
        <p:nvSpPr>
          <p:cNvPr id="7" name="Text 3"/>
          <p:cNvSpPr/>
          <p:nvPr/>
        </p:nvSpPr>
        <p:spPr>
          <a:xfrm>
            <a:off x="750094" y="1430536"/>
            <a:ext cx="180380" cy="291108"/>
          </a:xfrm>
          <a:prstGeom prst="rect">
            <a:avLst/>
          </a:prstGeom>
          <a:noFill/>
          <a:ln/>
        </p:spPr>
        <p:txBody>
          <a:bodyPr wrap="none" lIns="0" tIns="0" rIns="0" bIns="0" rtlCol="0" anchor="t">
            <a:spAutoFit/>
          </a:bodyPr>
          <a:lstStyle/>
          <a:p>
            <a:pPr algn="l" indent="0" marL="0">
              <a:lnSpc>
                <a:spcPts val="2000"/>
              </a:lnSpc>
              <a:buNone/>
            </a:pPr>
            <a:r>
              <a:rPr lang="en-US" sz="1499" b="1" dirty="0">
                <a:solidFill>
                  <a:srgbClr val="FF4D4D"/>
                </a:solidFill>
              </a:rPr>
              <a:t>✖</a:t>
            </a:r>
            <a:endParaRPr lang="en-US" sz="1499" dirty="0"/>
          </a:p>
        </p:txBody>
      </p:sp>
      <p:sp>
        <p:nvSpPr>
          <p:cNvPr id="8" name="Text 4"/>
          <p:cNvSpPr/>
          <p:nvPr/>
        </p:nvSpPr>
        <p:spPr>
          <a:xfrm>
            <a:off x="1037630" y="1468934"/>
            <a:ext cx="1672363" cy="214313"/>
          </a:xfrm>
          <a:prstGeom prst="rect">
            <a:avLst/>
          </a:prstGeom>
          <a:noFill/>
          <a:ln/>
        </p:spPr>
        <p:txBody>
          <a:bodyPr wrap="none" lIns="0" tIns="0" rIns="0" bIns="0" rtlCol="0" anchor="t">
            <a:spAutoFit/>
          </a:bodyPr>
          <a:lstStyle/>
          <a:p>
            <a:pPr algn="l" indent="0" marL="0">
              <a:lnSpc>
                <a:spcPts val="1500"/>
              </a:lnSpc>
              <a:buNone/>
            </a:pPr>
            <a:r>
              <a:rPr lang="en-US" sz="1090" b="1" dirty="0">
                <a:solidFill>
                  <a:srgbClr val="2D2D2D"/>
                </a:solidFill>
              </a:rPr>
              <a:t>সিঁড়ি ও লিফট ব্যবহার করবেন না।</a:t>
            </a:r>
            <a:endParaRPr lang="en-US" sz="1090" dirty="0"/>
          </a:p>
        </p:txBody>
      </p:sp>
      <p:sp>
        <p:nvSpPr>
          <p:cNvPr id="9" name="Shape 5"/>
          <p:cNvSpPr/>
          <p:nvPr/>
        </p:nvSpPr>
        <p:spPr>
          <a:xfrm>
            <a:off x="546891" y="1971675"/>
            <a:ext cx="3906844" cy="562570"/>
          </a:xfrm>
          <a:prstGeom prst="rect">
            <a:avLst/>
          </a:prstGeom>
          <a:solidFill>
            <a:srgbClr val="FFD700"/>
          </a:solidFill>
          <a:ln w="27432">
            <a:solidFill>
              <a:srgbClr val="2D2D2D"/>
            </a:solidFill>
            <a:prstDash val="solid"/>
          </a:ln>
        </p:spPr>
      </p:sp>
      <p:sp>
        <p:nvSpPr>
          <p:cNvPr id="10" name="Text 6"/>
          <p:cNvSpPr/>
          <p:nvPr/>
        </p:nvSpPr>
        <p:spPr>
          <a:xfrm>
            <a:off x="750094" y="2078831"/>
            <a:ext cx="180380" cy="291108"/>
          </a:xfrm>
          <a:prstGeom prst="rect">
            <a:avLst/>
          </a:prstGeom>
          <a:noFill/>
          <a:ln/>
        </p:spPr>
        <p:txBody>
          <a:bodyPr wrap="none" lIns="0" tIns="0" rIns="0" bIns="0" rtlCol="0" anchor="t">
            <a:spAutoFit/>
          </a:bodyPr>
          <a:lstStyle/>
          <a:p>
            <a:pPr algn="l" indent="0" marL="0">
              <a:lnSpc>
                <a:spcPts val="2000"/>
              </a:lnSpc>
              <a:buNone/>
            </a:pPr>
            <a:r>
              <a:rPr lang="en-US" sz="1499" b="1" dirty="0">
                <a:solidFill>
                  <a:srgbClr val="FF4D4D"/>
                </a:solidFill>
              </a:rPr>
              <a:t>✖</a:t>
            </a:r>
            <a:endParaRPr lang="en-US" sz="1499" dirty="0"/>
          </a:p>
        </p:txBody>
      </p:sp>
      <p:sp>
        <p:nvSpPr>
          <p:cNvPr id="11" name="Text 7"/>
          <p:cNvSpPr/>
          <p:nvPr/>
        </p:nvSpPr>
        <p:spPr>
          <a:xfrm>
            <a:off x="1037630" y="2117229"/>
            <a:ext cx="2020398" cy="214313"/>
          </a:xfrm>
          <a:prstGeom prst="rect">
            <a:avLst/>
          </a:prstGeom>
          <a:noFill/>
          <a:ln/>
        </p:spPr>
        <p:txBody>
          <a:bodyPr wrap="none" lIns="0" tIns="0" rIns="0" bIns="0" rtlCol="0" anchor="t">
            <a:spAutoFit/>
          </a:bodyPr>
          <a:lstStyle/>
          <a:p>
            <a:pPr algn="l" indent="0" marL="0">
              <a:lnSpc>
                <a:spcPts val="1500"/>
              </a:lnSpc>
              <a:buNone/>
            </a:pPr>
            <a:r>
              <a:rPr lang="en-US" sz="1090" b="1" dirty="0">
                <a:solidFill>
                  <a:srgbClr val="2D2D2D"/>
                </a:solidFill>
              </a:rPr>
              <a:t>বারান্দা বা ছাদের কিনারা থেকে দূরে থাকুন।</a:t>
            </a:r>
            <a:endParaRPr lang="en-US" sz="1090" dirty="0"/>
          </a:p>
        </p:txBody>
      </p:sp>
      <p:sp>
        <p:nvSpPr>
          <p:cNvPr id="12" name="Shape 8"/>
          <p:cNvSpPr/>
          <p:nvPr/>
        </p:nvSpPr>
        <p:spPr>
          <a:xfrm>
            <a:off x="546891" y="2619970"/>
            <a:ext cx="3906844" cy="562570"/>
          </a:xfrm>
          <a:prstGeom prst="rect">
            <a:avLst/>
          </a:prstGeom>
          <a:solidFill>
            <a:srgbClr val="FFD700"/>
          </a:solidFill>
          <a:ln w="27432">
            <a:solidFill>
              <a:srgbClr val="2D2D2D"/>
            </a:solidFill>
            <a:prstDash val="solid"/>
          </a:ln>
        </p:spPr>
      </p:sp>
      <p:sp>
        <p:nvSpPr>
          <p:cNvPr id="13" name="Text 9"/>
          <p:cNvSpPr/>
          <p:nvPr/>
        </p:nvSpPr>
        <p:spPr>
          <a:xfrm>
            <a:off x="750094" y="2727127"/>
            <a:ext cx="180380" cy="291108"/>
          </a:xfrm>
          <a:prstGeom prst="rect">
            <a:avLst/>
          </a:prstGeom>
          <a:noFill/>
          <a:ln/>
        </p:spPr>
        <p:txBody>
          <a:bodyPr wrap="none" lIns="0" tIns="0" rIns="0" bIns="0" rtlCol="0" anchor="t">
            <a:spAutoFit/>
          </a:bodyPr>
          <a:lstStyle/>
          <a:p>
            <a:pPr algn="l" indent="0" marL="0">
              <a:lnSpc>
                <a:spcPts val="2000"/>
              </a:lnSpc>
              <a:buNone/>
            </a:pPr>
            <a:r>
              <a:rPr lang="en-US" sz="1499" b="1" dirty="0">
                <a:solidFill>
                  <a:srgbClr val="FF4D4D"/>
                </a:solidFill>
              </a:rPr>
              <a:t>✖</a:t>
            </a:r>
            <a:endParaRPr lang="en-US" sz="1499" dirty="0"/>
          </a:p>
        </p:txBody>
      </p:sp>
      <p:sp>
        <p:nvSpPr>
          <p:cNvPr id="14" name="Text 10"/>
          <p:cNvSpPr/>
          <p:nvPr/>
        </p:nvSpPr>
        <p:spPr>
          <a:xfrm>
            <a:off x="1037630" y="2765524"/>
            <a:ext cx="1751168" cy="214313"/>
          </a:xfrm>
          <a:prstGeom prst="rect">
            <a:avLst/>
          </a:prstGeom>
          <a:noFill/>
          <a:ln/>
        </p:spPr>
        <p:txBody>
          <a:bodyPr wrap="none" lIns="0" tIns="0" rIns="0" bIns="0" rtlCol="0" anchor="t">
            <a:spAutoFit/>
          </a:bodyPr>
          <a:lstStyle/>
          <a:p>
            <a:pPr algn="l" indent="0" marL="0">
              <a:lnSpc>
                <a:spcPts val="1500"/>
              </a:lnSpc>
              <a:buNone/>
            </a:pPr>
            <a:r>
              <a:rPr lang="en-US" sz="1090" b="1" dirty="0">
                <a:solidFill>
                  <a:srgbClr val="2D2D2D"/>
                </a:solidFill>
              </a:rPr>
              <a:t>দিয়াশলাই বা লাইটার জ্বালাবেন না।</a:t>
            </a:r>
            <a:endParaRPr lang="en-US" sz="1090" dirty="0"/>
          </a:p>
        </p:txBody>
      </p:sp>
      <p:sp>
        <p:nvSpPr>
          <p:cNvPr id="15" name="Shape 11"/>
          <p:cNvSpPr/>
          <p:nvPr/>
        </p:nvSpPr>
        <p:spPr>
          <a:xfrm>
            <a:off x="546891" y="3268266"/>
            <a:ext cx="3906844" cy="562570"/>
          </a:xfrm>
          <a:prstGeom prst="rect">
            <a:avLst/>
          </a:prstGeom>
          <a:solidFill>
            <a:srgbClr val="FFD700"/>
          </a:solidFill>
          <a:ln w="27432">
            <a:solidFill>
              <a:srgbClr val="2D2D2D"/>
            </a:solidFill>
            <a:prstDash val="solid"/>
          </a:ln>
        </p:spPr>
      </p:sp>
      <p:sp>
        <p:nvSpPr>
          <p:cNvPr id="16" name="Text 12"/>
          <p:cNvSpPr/>
          <p:nvPr/>
        </p:nvSpPr>
        <p:spPr>
          <a:xfrm>
            <a:off x="750094" y="3375422"/>
            <a:ext cx="180380" cy="291108"/>
          </a:xfrm>
          <a:prstGeom prst="rect">
            <a:avLst/>
          </a:prstGeom>
          <a:noFill/>
          <a:ln/>
        </p:spPr>
        <p:txBody>
          <a:bodyPr wrap="none" lIns="0" tIns="0" rIns="0" bIns="0" rtlCol="0" anchor="t">
            <a:spAutoFit/>
          </a:bodyPr>
          <a:lstStyle/>
          <a:p>
            <a:pPr algn="l" indent="0" marL="0">
              <a:lnSpc>
                <a:spcPts val="2000"/>
              </a:lnSpc>
              <a:buNone/>
            </a:pPr>
            <a:r>
              <a:rPr lang="en-US" sz="1499" b="1" dirty="0">
                <a:solidFill>
                  <a:srgbClr val="FF4D4D"/>
                </a:solidFill>
              </a:rPr>
              <a:t>✖</a:t>
            </a:r>
            <a:endParaRPr lang="en-US" sz="1499" dirty="0"/>
          </a:p>
        </p:txBody>
      </p:sp>
      <p:sp>
        <p:nvSpPr>
          <p:cNvPr id="17" name="Text 13"/>
          <p:cNvSpPr/>
          <p:nvPr/>
        </p:nvSpPr>
        <p:spPr>
          <a:xfrm>
            <a:off x="1037630" y="3413820"/>
            <a:ext cx="2097193" cy="214313"/>
          </a:xfrm>
          <a:prstGeom prst="rect">
            <a:avLst/>
          </a:prstGeom>
          <a:noFill/>
          <a:ln/>
        </p:spPr>
        <p:txBody>
          <a:bodyPr wrap="none" lIns="0" tIns="0" rIns="0" bIns="0" rtlCol="0" anchor="t">
            <a:spAutoFit/>
          </a:bodyPr>
          <a:lstStyle/>
          <a:p>
            <a:pPr algn="l" indent="0" marL="0">
              <a:lnSpc>
                <a:spcPts val="1500"/>
              </a:lnSpc>
              <a:buNone/>
            </a:pPr>
            <a:r>
              <a:rPr lang="en-US" sz="1090" b="1" dirty="0">
                <a:solidFill>
                  <a:srgbClr val="2D2D2D"/>
                </a:solidFill>
              </a:rPr>
              <a:t>হুড়োহুড়ি করে বের হওয়ার চেষ্টা করবেন না।</a:t>
            </a:r>
            <a:endParaRPr lang="en-US" sz="1090" dirty="0"/>
          </a:p>
        </p:txBody>
      </p:sp>
      <p:sp>
        <p:nvSpPr>
          <p:cNvPr id="18" name="Shape 14"/>
          <p:cNvSpPr/>
          <p:nvPr/>
        </p:nvSpPr>
        <p:spPr>
          <a:xfrm>
            <a:off x="4429125" y="0"/>
            <a:ext cx="4714875" cy="5143500"/>
          </a:xfrm>
          <a:prstGeom prst="rect">
            <a:avLst/>
          </a:prstGeom>
          <a:solidFill>
            <a:srgbClr val="2D2D2D"/>
          </a:solidFill>
          <a:ln/>
        </p:spPr>
      </p:sp>
      <p:sp>
        <p:nvSpPr>
          <p:cNvPr id="19" name="Shape 15"/>
          <p:cNvSpPr/>
          <p:nvPr/>
        </p:nvSpPr>
        <p:spPr>
          <a:xfrm>
            <a:off x="4429125" y="0"/>
            <a:ext cx="85725" cy="5143500"/>
          </a:xfrm>
          <a:prstGeom prst="rect">
            <a:avLst/>
          </a:prstGeom>
          <a:solidFill>
            <a:srgbClr val="2D2D2D"/>
          </a:solidFill>
          <a:ln/>
        </p:spPr>
      </p:sp>
      <p:pic>
        <p:nvPicPr>
          <p:cNvPr id="20" name="Image 1" descr="preencoded.png">    </p:cNvPr>
          <p:cNvPicPr>
            <a:picLocks noChangeAspect="1"/>
          </p:cNvPicPr>
          <p:nvPr/>
        </p:nvPicPr>
        <p:blipFill>
          <a:blip r:embed="rId2"/>
          <a:stretch>
            <a:fillRect/>
          </a:stretch>
        </p:blipFill>
        <p:spPr>
          <a:xfrm>
            <a:off x="4468081" y="0"/>
            <a:ext cx="4675919"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Shape 0"/>
          <p:cNvSpPr/>
          <p:nvPr/>
        </p:nvSpPr>
        <p:spPr>
          <a:xfrm rot="-120000">
            <a:off x="685799" y="542925"/>
            <a:ext cx="2819802" cy="700088"/>
          </a:xfrm>
          <a:prstGeom prst="rect">
            <a:avLst/>
          </a:prstGeom>
          <a:solidFill>
            <a:srgbClr val="FF4D4D"/>
          </a:solidFill>
          <a:ln w="45720">
            <a:solidFill>
              <a:srgbClr val="2D2D2D"/>
            </a:solidFill>
            <a:prstDash val="solid"/>
          </a:ln>
        </p:spPr>
      </p:sp>
      <p:sp>
        <p:nvSpPr>
          <p:cNvPr id="5" name="Text 1"/>
          <p:cNvSpPr/>
          <p:nvPr/>
        </p:nvSpPr>
        <p:spPr>
          <a:xfrm rot="-120000">
            <a:off x="428625" y="428625"/>
            <a:ext cx="3334150" cy="928688"/>
          </a:xfrm>
          <a:prstGeom prst="rect">
            <a:avLst/>
          </a:prstGeom>
          <a:noFill/>
          <a:ln/>
        </p:spPr>
        <p:txBody>
          <a:bodyPr wrap="square" lIns="255143" tIns="85090" rIns="255143" bIns="85090" rtlCol="0" anchor="t">
            <a:spAutoFit/>
          </a:bodyPr>
          <a:lstStyle/>
          <a:p>
            <a:pPr algn="l" indent="0" marL="0">
              <a:lnSpc>
                <a:spcPts val="2400"/>
              </a:lnSpc>
              <a:buNone/>
            </a:pPr>
            <a:r>
              <a:rPr lang="en-US" sz="1808" b="1" dirty="0">
                <a:solidFill>
                  <a:srgbClr val="FFFFFF"/>
                </a:solidFill>
              </a:rPr>
              <a:t>ঘরের বাইরে বা রাস্তায় থাকলে করণীয়</a:t>
            </a:r>
            <a:endParaRPr lang="en-US" sz="1808" dirty="0"/>
          </a:p>
        </p:txBody>
      </p:sp>
      <p:sp>
        <p:nvSpPr>
          <p:cNvPr id="6" name="Shape 2"/>
          <p:cNvSpPr/>
          <p:nvPr/>
        </p:nvSpPr>
        <p:spPr>
          <a:xfrm>
            <a:off x="428625" y="1528763"/>
            <a:ext cx="1838511" cy="1074046"/>
          </a:xfrm>
          <a:prstGeom prst="rect">
            <a:avLst/>
          </a:prstGeom>
          <a:solidFill>
            <a:srgbClr val="FFD700"/>
          </a:solidFill>
          <a:ln w="36576">
            <a:solidFill>
              <a:srgbClr val="2D2D2D"/>
            </a:solidFill>
            <a:prstDash val="solid"/>
          </a:ln>
        </p:spPr>
      </p:sp>
      <p:sp>
        <p:nvSpPr>
          <p:cNvPr id="7" name="Text 3"/>
          <p:cNvSpPr/>
          <p:nvPr/>
        </p:nvSpPr>
        <p:spPr>
          <a:xfrm>
            <a:off x="514350" y="1614488"/>
            <a:ext cx="1595624" cy="23395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FF4D4D"/>
                </a:solidFill>
              </a:rPr>
              <a:t>খোলা জায়গা</a:t>
            </a:r>
            <a:endParaRPr lang="en-US" sz="1193" dirty="0"/>
          </a:p>
        </p:txBody>
      </p:sp>
      <p:sp>
        <p:nvSpPr>
          <p:cNvPr id="8" name="Text 4"/>
          <p:cNvSpPr/>
          <p:nvPr/>
        </p:nvSpPr>
        <p:spPr>
          <a:xfrm>
            <a:off x="514350" y="1905595"/>
            <a:ext cx="1595624" cy="540051"/>
          </a:xfrm>
          <a:prstGeom prst="rect">
            <a:avLst/>
          </a:prstGeom>
          <a:noFill/>
          <a:ln/>
        </p:spPr>
        <p:txBody>
          <a:bodyPr wrap="square" lIns="0" tIns="0" rIns="0" bIns="0" rtlCol="0" anchor="t">
            <a:spAutoFit/>
          </a:bodyPr>
          <a:lstStyle/>
          <a:p>
            <a:pPr algn="l" indent="0" marL="0">
              <a:lnSpc>
                <a:spcPts val="1400"/>
              </a:lnSpc>
              <a:buNone/>
            </a:pPr>
            <a:r>
              <a:rPr lang="en-US" sz="885" b="1" dirty="0">
                <a:solidFill>
                  <a:srgbClr val="2D2D2D"/>
                </a:solidFill>
              </a:rPr>
              <a:t>দালান, বড় গাছ, বৈদ্যুতিক খুঁটি ও ফ্লাইওভার থেকে দূরে খোলা জায়গায় চলে যান।</a:t>
            </a:r>
            <a:endParaRPr lang="en-US" sz="885" dirty="0"/>
          </a:p>
        </p:txBody>
      </p:sp>
      <p:sp>
        <p:nvSpPr>
          <p:cNvPr id="9" name="Shape 5"/>
          <p:cNvSpPr/>
          <p:nvPr/>
        </p:nvSpPr>
        <p:spPr>
          <a:xfrm>
            <a:off x="2167124" y="1528763"/>
            <a:ext cx="1838539" cy="1074046"/>
          </a:xfrm>
          <a:prstGeom prst="rect">
            <a:avLst/>
          </a:prstGeom>
          <a:solidFill>
            <a:srgbClr val="FFD700"/>
          </a:solidFill>
          <a:ln w="36576">
            <a:solidFill>
              <a:srgbClr val="2D2D2D"/>
            </a:solidFill>
            <a:prstDash val="solid"/>
          </a:ln>
        </p:spPr>
      </p:sp>
      <p:sp>
        <p:nvSpPr>
          <p:cNvPr id="10" name="Text 6"/>
          <p:cNvSpPr/>
          <p:nvPr/>
        </p:nvSpPr>
        <p:spPr>
          <a:xfrm>
            <a:off x="2252849" y="1614488"/>
            <a:ext cx="1595651" cy="23395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FF4D4D"/>
                </a:solidFill>
              </a:rPr>
              <a:t>মাথা রক্ষা</a:t>
            </a:r>
            <a:endParaRPr lang="en-US" sz="1193" dirty="0"/>
          </a:p>
        </p:txBody>
      </p:sp>
      <p:sp>
        <p:nvSpPr>
          <p:cNvPr id="11" name="Text 7"/>
          <p:cNvSpPr/>
          <p:nvPr/>
        </p:nvSpPr>
        <p:spPr>
          <a:xfrm>
            <a:off x="2252849" y="1905595"/>
            <a:ext cx="1595651" cy="540051"/>
          </a:xfrm>
          <a:prstGeom prst="rect">
            <a:avLst/>
          </a:prstGeom>
          <a:noFill/>
          <a:ln/>
        </p:spPr>
        <p:txBody>
          <a:bodyPr wrap="square" lIns="0" tIns="0" rIns="0" bIns="0" rtlCol="0" anchor="t">
            <a:spAutoFit/>
          </a:bodyPr>
          <a:lstStyle/>
          <a:p>
            <a:pPr algn="l" indent="0" marL="0">
              <a:lnSpc>
                <a:spcPts val="1400"/>
              </a:lnSpc>
              <a:buNone/>
            </a:pPr>
            <a:r>
              <a:rPr lang="en-US" sz="885" b="1" dirty="0">
                <a:solidFill>
                  <a:srgbClr val="2D2D2D"/>
                </a:solidFill>
              </a:rPr>
              <a:t>হাত বা ব্যাগ দিয়ে মাথা রক্ষা করুন। ওপর থেকে পড়া কাঁচ বা ইট থেকে বাঁচতে এটি জরুরি।</a:t>
            </a:r>
            <a:endParaRPr lang="en-US" sz="885" dirty="0"/>
          </a:p>
        </p:txBody>
      </p:sp>
      <p:sp>
        <p:nvSpPr>
          <p:cNvPr id="12" name="Shape 8"/>
          <p:cNvSpPr/>
          <p:nvPr/>
        </p:nvSpPr>
        <p:spPr>
          <a:xfrm>
            <a:off x="428625" y="2645671"/>
            <a:ext cx="3577037" cy="894029"/>
          </a:xfrm>
          <a:prstGeom prst="rect">
            <a:avLst/>
          </a:prstGeom>
          <a:solidFill>
            <a:srgbClr val="FFD700"/>
          </a:solidFill>
          <a:ln w="36576">
            <a:solidFill>
              <a:srgbClr val="2D2D2D"/>
            </a:solidFill>
            <a:prstDash val="solid"/>
          </a:ln>
        </p:spPr>
      </p:sp>
      <p:sp>
        <p:nvSpPr>
          <p:cNvPr id="13" name="Text 9"/>
          <p:cNvSpPr/>
          <p:nvPr/>
        </p:nvSpPr>
        <p:spPr>
          <a:xfrm>
            <a:off x="514350" y="2731396"/>
            <a:ext cx="3334150" cy="233958"/>
          </a:xfrm>
          <a:prstGeom prst="rect">
            <a:avLst/>
          </a:prstGeom>
          <a:noFill/>
          <a:ln/>
        </p:spPr>
        <p:txBody>
          <a:bodyPr wrap="none" lIns="0" tIns="0" rIns="0" bIns="0" rtlCol="0" anchor="t">
            <a:spAutoFit/>
          </a:bodyPr>
          <a:lstStyle/>
          <a:p>
            <a:pPr algn="l" indent="0" marL="0">
              <a:lnSpc>
                <a:spcPts val="1600"/>
              </a:lnSpc>
              <a:buNone/>
            </a:pPr>
            <a:r>
              <a:rPr lang="en-US" sz="1193" b="1" dirty="0">
                <a:solidFill>
                  <a:srgbClr val="FF4D4D"/>
                </a:solidFill>
              </a:rPr>
              <a:t>গাড়িতে থাকলে</a:t>
            </a:r>
            <a:endParaRPr lang="en-US" sz="1193" dirty="0"/>
          </a:p>
        </p:txBody>
      </p:sp>
      <p:sp>
        <p:nvSpPr>
          <p:cNvPr id="14" name="Text 10"/>
          <p:cNvSpPr/>
          <p:nvPr/>
        </p:nvSpPr>
        <p:spPr>
          <a:xfrm>
            <a:off x="514350" y="3022504"/>
            <a:ext cx="3334150" cy="360034"/>
          </a:xfrm>
          <a:prstGeom prst="rect">
            <a:avLst/>
          </a:prstGeom>
          <a:noFill/>
          <a:ln/>
        </p:spPr>
        <p:txBody>
          <a:bodyPr wrap="square" lIns="0" tIns="0" rIns="0" bIns="0" rtlCol="0" anchor="t">
            <a:spAutoFit/>
          </a:bodyPr>
          <a:lstStyle/>
          <a:p>
            <a:pPr algn="l" indent="0" marL="0">
              <a:lnSpc>
                <a:spcPts val="1400"/>
              </a:lnSpc>
              <a:buNone/>
            </a:pPr>
            <a:r>
              <a:rPr lang="en-US" sz="885" b="1" dirty="0">
                <a:solidFill>
                  <a:srgbClr val="2D2D2D"/>
                </a:solidFill>
              </a:rPr>
              <a:t>গাড়ি নিরাপদ জায়গায় থামান এবং ভেতরেই থাকুন। ব্রিজের উপরে বা নিচে গাড়ি থামাবেন না।</a:t>
            </a:r>
            <a:endParaRPr lang="en-US" sz="885" dirty="0"/>
          </a:p>
        </p:txBody>
      </p:sp>
      <p:sp>
        <p:nvSpPr>
          <p:cNvPr id="15" name="Shape 11"/>
          <p:cNvSpPr/>
          <p:nvPr/>
        </p:nvSpPr>
        <p:spPr>
          <a:xfrm>
            <a:off x="4351186" y="0"/>
            <a:ext cx="4792814" cy="5143500"/>
          </a:xfrm>
          <a:prstGeom prst="rect">
            <a:avLst/>
          </a:prstGeom>
          <a:solidFill>
            <a:srgbClr val="000000">
              <a:alpha val="0"/>
            </a:srgbClr>
          </a:solidFill>
          <a:ln/>
        </p:spPr>
      </p:sp>
      <p:sp>
        <p:nvSpPr>
          <p:cNvPr id="16" name="Shape 12"/>
          <p:cNvSpPr/>
          <p:nvPr/>
        </p:nvSpPr>
        <p:spPr>
          <a:xfrm>
            <a:off x="4351186" y="0"/>
            <a:ext cx="85725" cy="5143500"/>
          </a:xfrm>
          <a:prstGeom prst="rect">
            <a:avLst/>
          </a:prstGeom>
          <a:solidFill>
            <a:srgbClr val="2D2D2D"/>
          </a:solidFill>
          <a:ln/>
        </p:spPr>
      </p:sp>
      <p:pic>
        <p:nvPicPr>
          <p:cNvPr id="17" name="Image 1" descr="preencoded.png">    </p:cNvPr>
          <p:cNvPicPr>
            <a:picLocks noChangeAspect="1"/>
          </p:cNvPicPr>
          <p:nvPr/>
        </p:nvPicPr>
        <p:blipFill>
          <a:blip r:embed="rId2"/>
          <a:stretch>
            <a:fillRect/>
          </a:stretch>
        </p:blipFill>
        <p:spPr>
          <a:xfrm>
            <a:off x="4390169" y="0"/>
            <a:ext cx="4753831" cy="4857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Shape 0"/>
          <p:cNvSpPr/>
          <p:nvPr/>
        </p:nvSpPr>
        <p:spPr>
          <a:xfrm>
            <a:off x="0" y="0"/>
            <a:ext cx="4630462" cy="5143500"/>
          </a:xfrm>
          <a:prstGeom prst="rect">
            <a:avLst/>
          </a:prstGeom>
          <a:solidFill>
            <a:srgbClr val="FFD700"/>
          </a:solidFill>
          <a:ln/>
        </p:spPr>
      </p:sp>
      <p:sp>
        <p:nvSpPr>
          <p:cNvPr id="5" name="Shape 1"/>
          <p:cNvSpPr/>
          <p:nvPr/>
        </p:nvSpPr>
        <p:spPr>
          <a:xfrm>
            <a:off x="4559024" y="0"/>
            <a:ext cx="71438" cy="5143500"/>
          </a:xfrm>
          <a:prstGeom prst="rect">
            <a:avLst/>
          </a:prstGeom>
          <a:solidFill>
            <a:srgbClr val="2D2D2D"/>
          </a:solidFill>
          <a:ln/>
        </p:spPr>
      </p:sp>
      <p:sp>
        <p:nvSpPr>
          <p:cNvPr id="6" name="Shape 2"/>
          <p:cNvSpPr/>
          <p:nvPr/>
        </p:nvSpPr>
        <p:spPr>
          <a:xfrm rot="-120000">
            <a:off x="334445" y="964406"/>
            <a:ext cx="3929063" cy="3214688"/>
          </a:xfrm>
          <a:prstGeom prst="rect">
            <a:avLst/>
          </a:prstGeom>
          <a:solidFill>
            <a:srgbClr val="FFFFFF"/>
          </a:solidFill>
          <a:ln w="54864">
            <a:solidFill>
              <a:srgbClr val="2D2D2D"/>
            </a:solidFill>
            <a:prstDash val="solid"/>
          </a:ln>
        </p:spPr>
      </p:sp>
      <p:pic>
        <p:nvPicPr>
          <p:cNvPr id="7" name="Image 1" descr="preencoded.png">    </p:cNvPr>
          <p:cNvPicPr>
            <a:picLocks noChangeAspect="1"/>
          </p:cNvPicPr>
          <p:nvPr/>
        </p:nvPicPr>
        <p:blipFill>
          <a:blip r:embed="rId2"/>
          <a:stretch>
            <a:fillRect/>
          </a:stretch>
        </p:blipFill>
        <p:spPr>
          <a:xfrm rot="-120000">
            <a:off x="334445" y="964406"/>
            <a:ext cx="3929063" cy="3214688"/>
          </a:xfrm>
          <a:prstGeom prst="rect">
            <a:avLst/>
          </a:prstGeom>
        </p:spPr>
      </p:pic>
      <p:sp>
        <p:nvSpPr>
          <p:cNvPr id="8" name="Shape 3"/>
          <p:cNvSpPr/>
          <p:nvPr/>
        </p:nvSpPr>
        <p:spPr>
          <a:xfrm>
            <a:off x="4840273" y="428625"/>
            <a:ext cx="3918560" cy="492919"/>
          </a:xfrm>
          <a:prstGeom prst="rect">
            <a:avLst/>
          </a:prstGeom>
          <a:solidFill>
            <a:srgbClr val="2D2D2D"/>
          </a:solidFill>
          <a:ln/>
        </p:spPr>
      </p:sp>
      <p:sp>
        <p:nvSpPr>
          <p:cNvPr id="9" name="Text 4"/>
          <p:cNvSpPr/>
          <p:nvPr/>
        </p:nvSpPr>
        <p:spPr>
          <a:xfrm>
            <a:off x="4840273" y="428625"/>
            <a:ext cx="3918560" cy="492919"/>
          </a:xfrm>
          <a:prstGeom prst="rect">
            <a:avLst/>
          </a:prstGeom>
          <a:noFill/>
          <a:ln/>
        </p:spPr>
        <p:txBody>
          <a:bodyPr wrap="square" lIns="212598" tIns="85090" rIns="212598" bIns="85090" rtlCol="0" anchor="t">
            <a:spAutoFit/>
          </a:bodyPr>
          <a:lstStyle/>
          <a:p>
            <a:pPr algn="l" indent="0" marL="0">
              <a:lnSpc>
                <a:spcPts val="2400"/>
              </a:lnSpc>
              <a:buNone/>
            </a:pPr>
            <a:r>
              <a:rPr lang="en-US" sz="1808" b="1" dirty="0">
                <a:solidFill>
                  <a:srgbClr val="FFD700"/>
                </a:solidFill>
              </a:rPr>
              <a:t>কম্পন থামার পরবর্তী পদক্ষেপ</a:t>
            </a:r>
            <a:endParaRPr lang="en-US" sz="1808" dirty="0"/>
          </a:p>
        </p:txBody>
      </p:sp>
      <p:sp>
        <p:nvSpPr>
          <p:cNvPr id="10" name="Shape 5"/>
          <p:cNvSpPr/>
          <p:nvPr/>
        </p:nvSpPr>
        <p:spPr>
          <a:xfrm rot="60000">
            <a:off x="5055181" y="1271588"/>
            <a:ext cx="3488743" cy="360034"/>
          </a:xfrm>
          <a:prstGeom prst="rect">
            <a:avLst/>
          </a:prstGeom>
          <a:solidFill>
            <a:srgbClr val="FFFFFF"/>
          </a:solidFill>
          <a:ln w="27432">
            <a:solidFill>
              <a:srgbClr val="2D2D2D"/>
            </a:solidFill>
            <a:prstDash val="solid"/>
          </a:ln>
        </p:spPr>
      </p:sp>
      <p:sp>
        <p:nvSpPr>
          <p:cNvPr id="11" name="Text 6"/>
          <p:cNvSpPr/>
          <p:nvPr/>
        </p:nvSpPr>
        <p:spPr>
          <a:xfrm rot="60000">
            <a:off x="5026605" y="1243012"/>
            <a:ext cx="3545895" cy="360034"/>
          </a:xfrm>
          <a:prstGeom prst="rect">
            <a:avLst/>
          </a:prstGeom>
          <a:noFill/>
          <a:ln/>
        </p:spPr>
        <p:txBody>
          <a:bodyPr wrap="square" lIns="0" tIns="0" rIns="0" bIns="0" rtlCol="0" anchor="t">
            <a:spAutoFit/>
          </a:bodyPr>
          <a:lstStyle/>
          <a:p>
            <a:pPr algn="l" indent="0" marL="0">
              <a:lnSpc>
                <a:spcPts val="1400"/>
              </a:lnSpc>
              <a:buNone/>
            </a:pPr>
            <a:r>
              <a:rPr lang="en-US" sz="885" b="1" dirty="0">
                <a:solidFill>
                  <a:srgbClr val="2D2D2D"/>
                </a:solidFill>
              </a:rPr>
              <a:t>আফটারশক:</a:t>
            </a:r>
            <a:pPr algn="l" indent="0" marL="0">
              <a:lnSpc>
                <a:spcPts val="1400"/>
              </a:lnSpc>
              <a:buNone/>
            </a:pPr>
            <a:r>
              <a:rPr lang="en-US" sz="885" b="1" dirty="0">
                <a:solidFill>
                  <a:srgbClr val="2D2D2D"/>
                </a:solidFill>
              </a:rPr>
              <a:t> মূল</a:t>
            </a:r>
            <a:pPr algn="l" indent="0" marL="0">
              <a:lnSpc>
                <a:spcPts val="1400"/>
              </a:lnSpc>
              <a:buNone/>
            </a:pPr>
            <a:r>
              <a:rPr lang="en-US" sz="885" b="1" dirty="0">
                <a:solidFill>
                  <a:srgbClr val="2D2D2D"/>
                </a:solidFill>
              </a:rPr>
              <a:t> ভূমিকম্পে</a:t>
            </a:r>
            <a:pPr algn="l" indent="0" marL="0">
              <a:lnSpc>
                <a:spcPts val="1400"/>
              </a:lnSpc>
              <a:buNone/>
            </a:pPr>
            <a:r>
              <a:rPr lang="en-US" sz="885" b="1" dirty="0">
                <a:solidFill>
                  <a:srgbClr val="2D2D2D"/>
                </a:solidFill>
              </a:rPr>
              <a:t>র পর ছো</a:t>
            </a:r>
            <a:pPr algn="l" indent="0" marL="0">
              <a:lnSpc>
                <a:spcPts val="1400"/>
              </a:lnSpc>
              <a:buNone/>
            </a:pPr>
            <a:r>
              <a:rPr lang="en-US" sz="885" b="1" dirty="0">
                <a:solidFill>
                  <a:srgbClr val="2D2D2D"/>
                </a:solidFill>
              </a:rPr>
              <a:t>ট ছোট কম্প</a:t>
            </a:r>
            <a:pPr algn="l" indent="0" marL="0">
              <a:lnSpc>
                <a:spcPts val="1400"/>
              </a:lnSpc>
              <a:buNone/>
            </a:pPr>
            <a:r>
              <a:rPr lang="en-US" sz="885" b="1" dirty="0">
                <a:solidFill>
                  <a:srgbClr val="2D2D2D"/>
                </a:solidFill>
              </a:rPr>
              <a:t>ন (Afte</a:t>
            </a:r>
            <a:pPr algn="l" indent="0" marL="0">
              <a:lnSpc>
                <a:spcPts val="1400"/>
              </a:lnSpc>
              <a:buNone/>
            </a:pPr>
            <a:r>
              <a:rPr lang="en-US" sz="885" b="1" dirty="0">
                <a:solidFill>
                  <a:srgbClr val="2D2D2D"/>
                </a:solidFill>
              </a:rPr>
              <a:t>rshock</a:t>
            </a:r>
            <a:pPr algn="l" indent="0" marL="0">
              <a:lnSpc>
                <a:spcPts val="1400"/>
              </a:lnSpc>
              <a:buNone/>
            </a:pPr>
            <a:r>
              <a:rPr lang="en-US" sz="885" b="1" dirty="0">
                <a:solidFill>
                  <a:srgbClr val="2D2D2D"/>
                </a:solidFill>
              </a:rPr>
              <a:t>) হতে পা</a:t>
            </a:r>
            <a:pPr algn="l" indent="0" marL="0">
              <a:lnSpc>
                <a:spcPts val="1400"/>
              </a:lnSpc>
              <a:buNone/>
            </a:pPr>
            <a:r>
              <a:rPr lang="en-US" sz="885" b="1" dirty="0">
                <a:solidFill>
                  <a:srgbClr val="2D2D2D"/>
                </a:solidFill>
              </a:rPr>
              <a:t>রে, তাই </a:t>
            </a:r>
            <a:pPr algn="l" indent="0" marL="0">
              <a:lnSpc>
                <a:spcPts val="1400"/>
              </a:lnSpc>
              <a:buNone/>
            </a:pPr>
            <a:r>
              <a:rPr lang="en-US" sz="885" b="1" dirty="0">
                <a:solidFill>
                  <a:srgbClr val="2D2D2D"/>
                </a:solidFill>
              </a:rPr>
              <a:t>সত</a:t>
            </a:r>
            <a:pPr algn="l" indent="0" marL="0">
              <a:lnSpc>
                <a:spcPts val="1400"/>
              </a:lnSpc>
              <a:buNone/>
            </a:pPr>
            <a:r>
              <a:rPr lang="en-US" sz="885" b="1" dirty="0">
                <a:solidFill>
                  <a:srgbClr val="2D2D2D"/>
                </a:solidFill>
              </a:rPr>
              <a:t>র্ক থাকুন।</a:t>
            </a:r>
            <a:endParaRPr lang="en-US" sz="885" dirty="0"/>
          </a:p>
        </p:txBody>
      </p:sp>
      <p:sp>
        <p:nvSpPr>
          <p:cNvPr id="12" name="Shape 7"/>
          <p:cNvSpPr/>
          <p:nvPr/>
        </p:nvSpPr>
        <p:spPr>
          <a:xfrm rot="60000">
            <a:off x="4918324" y="1171905"/>
            <a:ext cx="3799136" cy="631468"/>
          </a:xfrm>
          <a:prstGeom prst="rect">
            <a:avLst/>
          </a:prstGeom>
          <a:solidFill>
            <a:srgbClr val="FF4D4D"/>
          </a:solidFill>
          <a:ln w="27432">
            <a:solidFill>
              <a:srgbClr val="2D2D2D"/>
            </a:solidFill>
            <a:prstDash val="solid"/>
          </a:ln>
        </p:spPr>
      </p:sp>
      <p:sp>
        <p:nvSpPr>
          <p:cNvPr id="13" name="Shape 8"/>
          <p:cNvSpPr/>
          <p:nvPr/>
        </p:nvSpPr>
        <p:spPr>
          <a:xfrm rot="60000">
            <a:off x="5055181" y="1953090"/>
            <a:ext cx="3488743" cy="360034"/>
          </a:xfrm>
          <a:prstGeom prst="rect">
            <a:avLst/>
          </a:prstGeom>
          <a:solidFill>
            <a:srgbClr val="FFFFFF"/>
          </a:solidFill>
          <a:ln w="27432">
            <a:solidFill>
              <a:srgbClr val="2D2D2D"/>
            </a:solidFill>
            <a:prstDash val="solid"/>
          </a:ln>
        </p:spPr>
      </p:sp>
      <p:sp>
        <p:nvSpPr>
          <p:cNvPr id="14" name="Text 9"/>
          <p:cNvSpPr/>
          <p:nvPr/>
        </p:nvSpPr>
        <p:spPr>
          <a:xfrm rot="60000">
            <a:off x="5026605" y="1924515"/>
            <a:ext cx="3545895" cy="360034"/>
          </a:xfrm>
          <a:prstGeom prst="rect">
            <a:avLst/>
          </a:prstGeom>
          <a:noFill/>
          <a:ln/>
        </p:spPr>
        <p:txBody>
          <a:bodyPr wrap="square" lIns="0" tIns="0" rIns="0" bIns="0" rtlCol="0" anchor="t">
            <a:spAutoFit/>
          </a:bodyPr>
          <a:lstStyle/>
          <a:p>
            <a:pPr algn="l" indent="0" marL="0">
              <a:lnSpc>
                <a:spcPts val="1400"/>
              </a:lnSpc>
              <a:buNone/>
            </a:pPr>
            <a:r>
              <a:rPr lang="en-US" sz="885" b="1" dirty="0">
                <a:solidFill>
                  <a:srgbClr val="2D2D2D"/>
                </a:solidFill>
              </a:rPr>
              <a:t>গ্যাস ও বিদ্যুৎ:</a:t>
            </a:r>
            <a:pPr algn="l" indent="0" marL="0">
              <a:lnSpc>
                <a:spcPts val="1400"/>
              </a:lnSpc>
              <a:buNone/>
            </a:pPr>
            <a:r>
              <a:rPr lang="en-US" sz="885" b="1" dirty="0">
                <a:solidFill>
                  <a:srgbClr val="2D2D2D"/>
                </a:solidFill>
              </a:rPr>
              <a:t> গ্যাসে</a:t>
            </a:r>
            <a:pPr algn="l" indent="0" marL="0">
              <a:lnSpc>
                <a:spcPts val="1400"/>
              </a:lnSpc>
              <a:buNone/>
            </a:pPr>
            <a:r>
              <a:rPr lang="en-US" sz="885" b="1" dirty="0">
                <a:solidFill>
                  <a:srgbClr val="2D2D2D"/>
                </a:solidFill>
              </a:rPr>
              <a:t>র চুলা বা </a:t>
            </a:r>
            <a:pPr algn="l" indent="0" marL="0">
              <a:lnSpc>
                <a:spcPts val="1400"/>
              </a:lnSpc>
              <a:buNone/>
            </a:pPr>
            <a:r>
              <a:rPr lang="en-US" sz="885" b="1" dirty="0">
                <a:solidFill>
                  <a:srgbClr val="2D2D2D"/>
                </a:solidFill>
              </a:rPr>
              <a:t>বিদ্যুতের </a:t>
            </a:r>
            <a:pPr algn="l" indent="0" marL="0">
              <a:lnSpc>
                <a:spcPts val="1400"/>
              </a:lnSpc>
              <a:buNone/>
            </a:pPr>
            <a:r>
              <a:rPr lang="en-US" sz="885" b="1" dirty="0">
                <a:solidFill>
                  <a:srgbClr val="2D2D2D"/>
                </a:solidFill>
              </a:rPr>
              <a:t>লাইন চেক</a:t>
            </a:r>
            <a:pPr algn="l" indent="0" marL="0">
              <a:lnSpc>
                <a:spcPts val="1400"/>
              </a:lnSpc>
              <a:buNone/>
            </a:pPr>
            <a:r>
              <a:rPr lang="en-US" sz="885" b="1" dirty="0">
                <a:solidFill>
                  <a:srgbClr val="2D2D2D"/>
                </a:solidFill>
              </a:rPr>
              <a:t> করুন। লি</a:t>
            </a:r>
            <a:pPr algn="l" indent="0" marL="0">
              <a:lnSpc>
                <a:spcPts val="1400"/>
              </a:lnSpc>
              <a:buNone/>
            </a:pPr>
            <a:r>
              <a:rPr lang="en-US" sz="885" b="1" dirty="0">
                <a:solidFill>
                  <a:srgbClr val="2D2D2D"/>
                </a:solidFill>
              </a:rPr>
              <a:t>ক সন্দেহ হ</a:t>
            </a:r>
            <a:pPr algn="l" indent="0" marL="0">
              <a:lnSpc>
                <a:spcPts val="1400"/>
              </a:lnSpc>
              <a:buNone/>
            </a:pPr>
            <a:r>
              <a:rPr lang="en-US" sz="885" b="1" dirty="0">
                <a:solidFill>
                  <a:srgbClr val="2D2D2D"/>
                </a:solidFill>
              </a:rPr>
              <a:t>লে মেইন </a:t>
            </a:r>
            <a:pPr algn="l" indent="0" marL="0">
              <a:lnSpc>
                <a:spcPts val="1400"/>
              </a:lnSpc>
              <a:buNone/>
            </a:pPr>
            <a:r>
              <a:rPr lang="en-US" sz="885" b="1" dirty="0">
                <a:solidFill>
                  <a:srgbClr val="2D2D2D"/>
                </a:solidFill>
              </a:rPr>
              <a:t>সুইচ বন্ধ</a:t>
            </a:r>
            <a:pPr algn="l" indent="0" marL="0">
              <a:lnSpc>
                <a:spcPts val="1400"/>
              </a:lnSpc>
              <a:buNone/>
            </a:pPr>
            <a:r>
              <a:rPr lang="en-US" sz="885" b="1" dirty="0">
                <a:solidFill>
                  <a:srgbClr val="2D2D2D"/>
                </a:solidFill>
              </a:rPr>
              <a:t> করে দিন।</a:t>
            </a:r>
            <a:endParaRPr lang="en-US" sz="885" dirty="0"/>
          </a:p>
        </p:txBody>
      </p:sp>
      <p:sp>
        <p:nvSpPr>
          <p:cNvPr id="15" name="Shape 10"/>
          <p:cNvSpPr/>
          <p:nvPr/>
        </p:nvSpPr>
        <p:spPr>
          <a:xfrm rot="60000">
            <a:off x="4918324" y="1853407"/>
            <a:ext cx="3799136" cy="631468"/>
          </a:xfrm>
          <a:prstGeom prst="rect">
            <a:avLst/>
          </a:prstGeom>
          <a:solidFill>
            <a:srgbClr val="FF4D4D"/>
          </a:solidFill>
          <a:ln w="27432">
            <a:solidFill>
              <a:srgbClr val="2D2D2D"/>
            </a:solidFill>
            <a:prstDash val="solid"/>
          </a:ln>
        </p:spPr>
      </p:sp>
      <p:sp>
        <p:nvSpPr>
          <p:cNvPr id="16" name="Shape 11"/>
          <p:cNvSpPr/>
          <p:nvPr/>
        </p:nvSpPr>
        <p:spPr>
          <a:xfrm rot="60000">
            <a:off x="5055181" y="2634593"/>
            <a:ext cx="3488743" cy="360034"/>
          </a:xfrm>
          <a:prstGeom prst="rect">
            <a:avLst/>
          </a:prstGeom>
          <a:solidFill>
            <a:srgbClr val="FFFFFF"/>
          </a:solidFill>
          <a:ln w="27432">
            <a:solidFill>
              <a:srgbClr val="2D2D2D"/>
            </a:solidFill>
            <a:prstDash val="solid"/>
          </a:ln>
        </p:spPr>
      </p:sp>
      <p:sp>
        <p:nvSpPr>
          <p:cNvPr id="17" name="Text 12"/>
          <p:cNvSpPr/>
          <p:nvPr/>
        </p:nvSpPr>
        <p:spPr>
          <a:xfrm rot="60000">
            <a:off x="5026605" y="2606018"/>
            <a:ext cx="3545895" cy="360034"/>
          </a:xfrm>
          <a:prstGeom prst="rect">
            <a:avLst/>
          </a:prstGeom>
          <a:noFill/>
          <a:ln/>
        </p:spPr>
        <p:txBody>
          <a:bodyPr wrap="square" lIns="0" tIns="0" rIns="0" bIns="0" rtlCol="0" anchor="t">
            <a:spAutoFit/>
          </a:bodyPr>
          <a:lstStyle/>
          <a:p>
            <a:pPr algn="l" indent="0" marL="0">
              <a:lnSpc>
                <a:spcPts val="1400"/>
              </a:lnSpc>
              <a:buNone/>
            </a:pPr>
            <a:r>
              <a:rPr lang="en-US" sz="885" b="1" dirty="0">
                <a:solidFill>
                  <a:srgbClr val="2D2D2D"/>
                </a:solidFill>
              </a:rPr>
              <a:t>নিরাপদ পদচারণা:</a:t>
            </a:r>
            <a:pPr algn="l" indent="0" marL="0">
              <a:lnSpc>
                <a:spcPts val="1400"/>
              </a:lnSpc>
              <a:buNone/>
            </a:pPr>
            <a:r>
              <a:rPr lang="en-US" sz="885" b="1" dirty="0">
                <a:solidFill>
                  <a:srgbClr val="2D2D2D"/>
                </a:solidFill>
              </a:rPr>
              <a:t> </a:t>
            </a:r>
            <a:pPr algn="l" indent="0" marL="0">
              <a:lnSpc>
                <a:spcPts val="1400"/>
              </a:lnSpc>
              <a:buNone/>
            </a:pPr>
            <a:r>
              <a:rPr lang="en-US" sz="885" b="1" dirty="0">
                <a:solidFill>
                  <a:srgbClr val="2D2D2D"/>
                </a:solidFill>
              </a:rPr>
              <a:t>ভাঙা কাঁচ </a:t>
            </a:r>
            <a:pPr algn="l" indent="0" marL="0">
              <a:lnSpc>
                <a:spcPts val="1400"/>
              </a:lnSpc>
              <a:buNone/>
            </a:pPr>
            <a:r>
              <a:rPr lang="en-US" sz="885" b="1" dirty="0">
                <a:solidFill>
                  <a:srgbClr val="2D2D2D"/>
                </a:solidFill>
              </a:rPr>
              <a:t>বা ধ্বংসস্তূ</a:t>
            </a:r>
            <a:pPr algn="l" indent="0" marL="0">
              <a:lnSpc>
                <a:spcPts val="1400"/>
              </a:lnSpc>
              <a:buNone/>
            </a:pPr>
            <a:r>
              <a:rPr lang="en-US" sz="885" b="1" dirty="0">
                <a:solidFill>
                  <a:srgbClr val="2D2D2D"/>
                </a:solidFill>
              </a:rPr>
              <a:t>প থেকে বাঁ</a:t>
            </a:r>
            <a:pPr algn="l" indent="0" marL="0">
              <a:lnSpc>
                <a:spcPts val="1400"/>
              </a:lnSpc>
              <a:buNone/>
            </a:pPr>
            <a:r>
              <a:rPr lang="en-US" sz="885" b="1" dirty="0">
                <a:solidFill>
                  <a:srgbClr val="2D2D2D"/>
                </a:solidFill>
              </a:rPr>
              <a:t>চতে শক্ত</a:t>
            </a:r>
            <a:pPr algn="l" indent="0" marL="0">
              <a:lnSpc>
                <a:spcPts val="1400"/>
              </a:lnSpc>
              <a:buNone/>
            </a:pPr>
            <a:r>
              <a:rPr lang="en-US" sz="885" b="1" dirty="0">
                <a:solidFill>
                  <a:srgbClr val="2D2D2D"/>
                </a:solidFill>
              </a:rPr>
              <a:t> জুতা পরু</a:t>
            </a:r>
            <a:pPr algn="l" indent="0" marL="0">
              <a:lnSpc>
                <a:spcPts val="1400"/>
              </a:lnSpc>
              <a:buNone/>
            </a:pPr>
            <a:r>
              <a:rPr lang="en-US" sz="885" b="1" dirty="0">
                <a:solidFill>
                  <a:srgbClr val="2D2D2D"/>
                </a:solidFill>
              </a:rPr>
              <a:t>ন। খালি </a:t>
            </a:r>
            <a:pPr algn="l" indent="0" marL="0">
              <a:lnSpc>
                <a:spcPts val="1400"/>
              </a:lnSpc>
              <a:buNone/>
            </a:pPr>
            <a:r>
              <a:rPr lang="en-US" sz="885" b="1" dirty="0">
                <a:solidFill>
                  <a:srgbClr val="2D2D2D"/>
                </a:solidFill>
              </a:rPr>
              <a:t>পায়ে </a:t>
            </a:r>
            <a:pPr algn="l" indent="0" marL="0">
              <a:lnSpc>
                <a:spcPts val="1400"/>
              </a:lnSpc>
              <a:buNone/>
            </a:pPr>
            <a:r>
              <a:rPr lang="en-US" sz="885" b="1" dirty="0">
                <a:solidFill>
                  <a:srgbClr val="2D2D2D"/>
                </a:solidFill>
              </a:rPr>
              <a:t>হাঁটবে</a:t>
            </a:r>
            <a:pPr algn="l" indent="0" marL="0">
              <a:lnSpc>
                <a:spcPts val="1400"/>
              </a:lnSpc>
              <a:buNone/>
            </a:pPr>
            <a:r>
              <a:rPr lang="en-US" sz="885" b="1" dirty="0">
                <a:solidFill>
                  <a:srgbClr val="2D2D2D"/>
                </a:solidFill>
              </a:rPr>
              <a:t>ন না।</a:t>
            </a:r>
            <a:endParaRPr lang="en-US" sz="885" dirty="0"/>
          </a:p>
        </p:txBody>
      </p:sp>
      <p:sp>
        <p:nvSpPr>
          <p:cNvPr id="18" name="Shape 13"/>
          <p:cNvSpPr/>
          <p:nvPr/>
        </p:nvSpPr>
        <p:spPr>
          <a:xfrm rot="60000">
            <a:off x="4918324" y="2534910"/>
            <a:ext cx="3799136" cy="631468"/>
          </a:xfrm>
          <a:prstGeom prst="rect">
            <a:avLst/>
          </a:prstGeom>
          <a:solidFill>
            <a:srgbClr val="FF4D4D"/>
          </a:solidFill>
          <a:ln w="27432">
            <a:solidFill>
              <a:srgbClr val="2D2D2D"/>
            </a:solidFill>
            <a:prstDash val="solid"/>
          </a:ln>
        </p:spPr>
      </p:sp>
      <p:sp>
        <p:nvSpPr>
          <p:cNvPr id="19" name="Shape 14"/>
          <p:cNvSpPr/>
          <p:nvPr/>
        </p:nvSpPr>
        <p:spPr>
          <a:xfrm rot="60000">
            <a:off x="5055181" y="3316096"/>
            <a:ext cx="3488743" cy="360034"/>
          </a:xfrm>
          <a:prstGeom prst="rect">
            <a:avLst/>
          </a:prstGeom>
          <a:solidFill>
            <a:srgbClr val="FFFFFF"/>
          </a:solidFill>
          <a:ln w="27432">
            <a:solidFill>
              <a:srgbClr val="2D2D2D"/>
            </a:solidFill>
            <a:prstDash val="solid"/>
          </a:ln>
        </p:spPr>
      </p:sp>
      <p:sp>
        <p:nvSpPr>
          <p:cNvPr id="20" name="Text 15"/>
          <p:cNvSpPr/>
          <p:nvPr/>
        </p:nvSpPr>
        <p:spPr>
          <a:xfrm rot="60000">
            <a:off x="5026605" y="3287520"/>
            <a:ext cx="3545895" cy="360034"/>
          </a:xfrm>
          <a:prstGeom prst="rect">
            <a:avLst/>
          </a:prstGeom>
          <a:noFill/>
          <a:ln/>
        </p:spPr>
        <p:txBody>
          <a:bodyPr wrap="square" lIns="0" tIns="0" rIns="0" bIns="0" rtlCol="0" anchor="t">
            <a:spAutoFit/>
          </a:bodyPr>
          <a:lstStyle/>
          <a:p>
            <a:pPr algn="l" indent="0" marL="0">
              <a:lnSpc>
                <a:spcPts val="1400"/>
              </a:lnSpc>
              <a:buNone/>
            </a:pPr>
            <a:r>
              <a:rPr lang="en-US" sz="885" b="1" dirty="0">
                <a:solidFill>
                  <a:srgbClr val="2D2D2D"/>
                </a:solidFill>
              </a:rPr>
              <a:t>সাহায্য ও তথ্য:</a:t>
            </a:r>
            <a:pPr algn="l" indent="0" marL="0">
              <a:lnSpc>
                <a:spcPts val="1400"/>
              </a:lnSpc>
              <a:buNone/>
            </a:pPr>
            <a:r>
              <a:rPr lang="en-US" sz="885" b="1" dirty="0">
                <a:solidFill>
                  <a:srgbClr val="2D2D2D"/>
                </a:solidFill>
              </a:rPr>
              <a:t> আহতদে</a:t>
            </a:r>
            <a:pPr algn="l" indent="0" marL="0">
              <a:lnSpc>
                <a:spcPts val="1400"/>
              </a:lnSpc>
              <a:buNone/>
            </a:pPr>
            <a:r>
              <a:rPr lang="en-US" sz="885" b="1" dirty="0">
                <a:solidFill>
                  <a:srgbClr val="2D2D2D"/>
                </a:solidFill>
              </a:rPr>
              <a:t>র উদ্ধার</a:t>
            </a:r>
            <a:pPr algn="l" indent="0" marL="0">
              <a:lnSpc>
                <a:spcPts val="1400"/>
              </a:lnSpc>
              <a:buNone/>
            </a:pPr>
            <a:r>
              <a:rPr lang="en-US" sz="885" b="1" dirty="0">
                <a:solidFill>
                  <a:srgbClr val="2D2D2D"/>
                </a:solidFill>
              </a:rPr>
              <a:t> করুন এবং</a:t>
            </a:r>
            <a:pPr algn="l" indent="0" marL="0">
              <a:lnSpc>
                <a:spcPts val="1400"/>
              </a:lnSpc>
              <a:buNone/>
            </a:pPr>
            <a:r>
              <a:rPr lang="en-US" sz="885" b="1" dirty="0">
                <a:solidFill>
                  <a:srgbClr val="2D2D2D"/>
                </a:solidFill>
              </a:rPr>
              <a:t> রেডিও/মো</a:t>
            </a:r>
            <a:pPr algn="l" indent="0" marL="0">
              <a:lnSpc>
                <a:spcPts val="1400"/>
              </a:lnSpc>
              <a:buNone/>
            </a:pPr>
            <a:r>
              <a:rPr lang="en-US" sz="885" b="1" dirty="0">
                <a:solidFill>
                  <a:srgbClr val="2D2D2D"/>
                </a:solidFill>
              </a:rPr>
              <a:t>বাইলে স</a:t>
            </a:r>
            <a:pPr algn="l" indent="0" marL="0">
              <a:lnSpc>
                <a:spcPts val="1400"/>
              </a:lnSpc>
              <a:buNone/>
            </a:pPr>
            <a:r>
              <a:rPr lang="en-US" sz="885" b="1" dirty="0">
                <a:solidFill>
                  <a:srgbClr val="2D2D2D"/>
                </a:solidFill>
              </a:rPr>
              <a:t>রকারি নির্দে</a:t>
            </a:r>
            <a:pPr algn="l" indent="0" marL="0">
              <a:lnSpc>
                <a:spcPts val="1400"/>
              </a:lnSpc>
              <a:buNone/>
            </a:pPr>
            <a:r>
              <a:rPr lang="en-US" sz="885" b="1" dirty="0">
                <a:solidFill>
                  <a:srgbClr val="2D2D2D"/>
                </a:solidFill>
              </a:rPr>
              <a:t>শনার জন্</a:t>
            </a:r>
            <a:pPr algn="l" indent="0" marL="0">
              <a:lnSpc>
                <a:spcPts val="1400"/>
              </a:lnSpc>
              <a:buNone/>
            </a:pPr>
            <a:r>
              <a:rPr lang="en-US" sz="885" b="1" dirty="0">
                <a:solidFill>
                  <a:srgbClr val="2D2D2D"/>
                </a:solidFill>
              </a:rPr>
              <a:t>য </a:t>
            </a:r>
            <a:pPr algn="l" indent="0" marL="0">
              <a:lnSpc>
                <a:spcPts val="1400"/>
              </a:lnSpc>
              <a:buNone/>
            </a:pPr>
            <a:r>
              <a:rPr lang="en-US" sz="885" b="1" dirty="0">
                <a:solidFill>
                  <a:srgbClr val="2D2D2D"/>
                </a:solidFill>
              </a:rPr>
              <a:t>অ</a:t>
            </a:r>
            <a:pPr algn="l" indent="0" marL="0">
              <a:lnSpc>
                <a:spcPts val="1400"/>
              </a:lnSpc>
              <a:buNone/>
            </a:pPr>
            <a:r>
              <a:rPr lang="en-US" sz="885" b="1" dirty="0">
                <a:solidFill>
                  <a:srgbClr val="2D2D2D"/>
                </a:solidFill>
              </a:rPr>
              <a:t>পেক্ষা করু</a:t>
            </a:r>
            <a:pPr algn="l" indent="0" marL="0">
              <a:lnSpc>
                <a:spcPts val="1400"/>
              </a:lnSpc>
              <a:buNone/>
            </a:pPr>
            <a:r>
              <a:rPr lang="en-US" sz="885" b="1" dirty="0">
                <a:solidFill>
                  <a:srgbClr val="2D2D2D"/>
                </a:solidFill>
              </a:rPr>
              <a:t>ন।</a:t>
            </a:r>
            <a:endParaRPr lang="en-US" sz="885" dirty="0"/>
          </a:p>
        </p:txBody>
      </p:sp>
      <p:sp>
        <p:nvSpPr>
          <p:cNvPr id="21" name="Shape 16"/>
          <p:cNvSpPr/>
          <p:nvPr/>
        </p:nvSpPr>
        <p:spPr>
          <a:xfrm rot="60000">
            <a:off x="4918324" y="3216413"/>
            <a:ext cx="3799136" cy="631469"/>
          </a:xfrm>
          <a:prstGeom prst="rect">
            <a:avLst/>
          </a:prstGeom>
          <a:solidFill>
            <a:srgbClr val="FF4D4D"/>
          </a:solidFill>
          <a:ln w="27432">
            <a:solidFill>
              <a:srgbClr val="2D2D2D"/>
            </a:solidFill>
            <a:prstDash val="soli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2026-01-25T08:47:11Z</dcterms:created>
  <dcterms:modified xsi:type="dcterms:W3CDTF">2026-01-25T08:47:11Z</dcterms:modified>
</cp:coreProperties>
</file>